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34"/>
  </p:notesMasterIdLst>
  <p:sldIdLst>
    <p:sldId id="273" r:id="rId2"/>
    <p:sldId id="257" r:id="rId3"/>
    <p:sldId id="258" r:id="rId4"/>
    <p:sldId id="259" r:id="rId5"/>
    <p:sldId id="275" r:id="rId6"/>
    <p:sldId id="276" r:id="rId7"/>
    <p:sldId id="260" r:id="rId8"/>
    <p:sldId id="261" r:id="rId9"/>
    <p:sldId id="283" r:id="rId10"/>
    <p:sldId id="280" r:id="rId11"/>
    <p:sldId id="286" r:id="rId12"/>
    <p:sldId id="285" r:id="rId13"/>
    <p:sldId id="287" r:id="rId14"/>
    <p:sldId id="284" r:id="rId15"/>
    <p:sldId id="281" r:id="rId16"/>
    <p:sldId id="277" r:id="rId17"/>
    <p:sldId id="282" r:id="rId18"/>
    <p:sldId id="279" r:id="rId19"/>
    <p:sldId id="289" r:id="rId20"/>
    <p:sldId id="263" r:id="rId21"/>
    <p:sldId id="270" r:id="rId22"/>
    <p:sldId id="274" r:id="rId23"/>
    <p:sldId id="298" r:id="rId24"/>
    <p:sldId id="288" r:id="rId25"/>
    <p:sldId id="290" r:id="rId26"/>
    <p:sldId id="291" r:id="rId27"/>
    <p:sldId id="292" r:id="rId28"/>
    <p:sldId id="293" r:id="rId29"/>
    <p:sldId id="295" r:id="rId30"/>
    <p:sldId id="294" r:id="rId31"/>
    <p:sldId id="296" r:id="rId32"/>
    <p:sldId id="297" r:id="rId33"/>
  </p:sldIdLst>
  <p:sldSz cx="18288000" cy="10287000"/>
  <p:notesSz cx="6858000" cy="9144000"/>
  <p:embeddedFontLst>
    <p:embeddedFont>
      <p:font typeface="新細明體" panose="02020500000000000000" pitchFamily="18" charset="-120"/>
      <p:regular r:id="rId35"/>
    </p:embeddedFont>
    <p:embeddedFont>
      <p:font typeface="Cambria Math" panose="02040503050406030204" pitchFamily="18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AF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94" autoAdjust="0"/>
    <p:restoredTop sz="88087" autoAdjust="0"/>
  </p:normalViewPr>
  <p:slideViewPr>
    <p:cSldViewPr>
      <p:cViewPr varScale="1">
        <p:scale>
          <a:sx n="52" d="100"/>
          <a:sy n="52" d="100"/>
        </p:scale>
        <p:origin x="136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A4640A-134D-B141-BCCE-B77A2C624944}" type="datetimeFigureOut">
              <a:rPr kumimoji="1" lang="zh-TW" altLang="en-US" smtClean="0"/>
              <a:t>2023/12/19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F3A30F-7790-8041-8D68-526AEC622A3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31902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F3A30F-7790-8041-8D68-526AEC622A30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03738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5B3D-6229-E149-BAC3-A371B0922697}" type="datetime1">
              <a:rPr lang="zh-TW" altLang="en-US" smtClean="0"/>
              <a:t>2023/12/19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85DEF-9DCC-D642-B9C4-4CBF954FE22C}" type="datetime1">
              <a:rPr lang="zh-TW" altLang="en-US" smtClean="0"/>
              <a:t>2023/12/19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28B9A-DE5F-3C4F-B880-755F2945D75D}" type="datetime1">
              <a:rPr lang="zh-TW" altLang="en-US" smtClean="0"/>
              <a:t>2023/12/19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C4223-257C-3F4E-9DF1-AFA75C997745}" type="datetime1">
              <a:rPr lang="zh-TW" altLang="en-US" smtClean="0"/>
              <a:t>2023/12/19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70359-C726-5A4B-A284-119452F3FB1F}" type="datetime1">
              <a:rPr lang="zh-TW" altLang="en-US" smtClean="0"/>
              <a:t>2023/12/19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E722D-21C5-5D48-888F-5B67D12E8EBB}" type="datetime1">
              <a:rPr lang="zh-TW" altLang="en-US" smtClean="0"/>
              <a:t>2023/12/19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8447E-EFFF-664F-9FA2-89899AF6909A}" type="datetime1">
              <a:rPr lang="zh-TW" altLang="en-US" smtClean="0"/>
              <a:t>2023/12/19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F24C5-D05F-7C4C-845E-EFA243F129F7}" type="datetime1">
              <a:rPr lang="zh-TW" altLang="en-US" smtClean="0"/>
              <a:t>2023/12/19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06480-CD01-DC4A-BB04-5B12099C28E0}" type="datetime1">
              <a:rPr lang="zh-TW" altLang="en-US" smtClean="0"/>
              <a:t>2023/12/19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697200" y="9258300"/>
            <a:ext cx="2133600" cy="365125"/>
          </a:xfrm>
        </p:spPr>
        <p:txBody>
          <a:bodyPr/>
          <a:lstStyle>
            <a:lvl1pPr>
              <a:defRPr sz="3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70DE0-4E39-E94D-AC60-78C4A71CD3AD}" type="datetime1">
              <a:rPr lang="zh-TW" altLang="en-US" smtClean="0"/>
              <a:t>2023/12/19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CF5F5-2A34-6B41-B216-709781C1D2D6}" type="datetime1">
              <a:rPr lang="zh-TW" altLang="en-US" smtClean="0"/>
              <a:t>2023/12/19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9699FD-B2DB-0A47-BD77-7320A020527C}" type="datetime1">
              <a:rPr lang="zh-TW" altLang="en-US" smtClean="0"/>
              <a:t>2023/12/19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dl.handle.net/11296/5399rj" TargetMode="External"/><Relationship Id="rId2" Type="http://schemas.openxmlformats.org/officeDocument/2006/relationships/hyperlink" Target="https://hdl.handle.net/11296/wsy5fn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hdl.handle.net/11296/wb5tp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>
            <a:extLst>
              <a:ext uri="{FF2B5EF4-FFF2-40B4-BE49-F238E27FC236}">
                <a16:creationId xmlns:a16="http://schemas.microsoft.com/office/drawing/2014/main" id="{9DCB9571-867B-4CD0-D5FA-219CBECD999F}"/>
              </a:ext>
            </a:extLst>
          </p:cNvPr>
          <p:cNvSpPr txBox="1"/>
          <p:nvPr/>
        </p:nvSpPr>
        <p:spPr>
          <a:xfrm>
            <a:off x="1637150" y="7439268"/>
            <a:ext cx="7828686" cy="389722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859"/>
              </a:lnSpc>
              <a:spcBef>
                <a:spcPct val="0"/>
              </a:spcBef>
            </a:pPr>
            <a:r>
              <a:rPr lang="en-US" sz="3600" b="1" dirty="0" err="1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第十組</a:t>
            </a:r>
            <a:endParaRPr lang="en-US" sz="3600" b="1" dirty="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sp>
        <p:nvSpPr>
          <p:cNvPr id="6" name="AutoShape 13">
            <a:extLst>
              <a:ext uri="{FF2B5EF4-FFF2-40B4-BE49-F238E27FC236}">
                <a16:creationId xmlns:a16="http://schemas.microsoft.com/office/drawing/2014/main" id="{13479A66-7F66-97DA-2455-7FEFD472D338}"/>
              </a:ext>
            </a:extLst>
          </p:cNvPr>
          <p:cNvSpPr/>
          <p:nvPr/>
        </p:nvSpPr>
        <p:spPr>
          <a:xfrm>
            <a:off x="0" y="6744346"/>
            <a:ext cx="18288000" cy="0"/>
          </a:xfrm>
          <a:prstGeom prst="line">
            <a:avLst/>
          </a:prstGeom>
          <a:ln w="38100" cap="flat">
            <a:solidFill>
              <a:schemeClr val="tx2">
                <a:lumMod val="60000"/>
                <a:lumOff val="40000"/>
              </a:scheme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17">
            <a:extLst>
              <a:ext uri="{FF2B5EF4-FFF2-40B4-BE49-F238E27FC236}">
                <a16:creationId xmlns:a16="http://schemas.microsoft.com/office/drawing/2014/main" id="{3443E68F-0415-040F-CD96-C9F7C883585E}"/>
              </a:ext>
            </a:extLst>
          </p:cNvPr>
          <p:cNvSpPr/>
          <p:nvPr/>
        </p:nvSpPr>
        <p:spPr>
          <a:xfrm flipV="1">
            <a:off x="1247155" y="1027388"/>
            <a:ext cx="1055089" cy="839512"/>
          </a:xfrm>
          <a:custGeom>
            <a:avLst/>
            <a:gdLst/>
            <a:ahLst/>
            <a:cxnLst/>
            <a:rect l="l" t="t" r="r" b="b"/>
            <a:pathLst>
              <a:path w="699724" h="577063">
                <a:moveTo>
                  <a:pt x="0" y="577063"/>
                </a:moveTo>
                <a:lnTo>
                  <a:pt x="699724" y="577063"/>
                </a:lnTo>
                <a:lnTo>
                  <a:pt x="699724" y="0"/>
                </a:lnTo>
                <a:lnTo>
                  <a:pt x="0" y="0"/>
                </a:lnTo>
                <a:lnTo>
                  <a:pt x="0" y="57706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 dirty="0">
              <a:solidFill>
                <a:srgbClr val="4AAF48"/>
              </a:solidFill>
            </a:endParaRPr>
          </a:p>
        </p:txBody>
      </p:sp>
      <p:sp>
        <p:nvSpPr>
          <p:cNvPr id="8" name="AutoShape 19">
            <a:extLst>
              <a:ext uri="{FF2B5EF4-FFF2-40B4-BE49-F238E27FC236}">
                <a16:creationId xmlns:a16="http://schemas.microsoft.com/office/drawing/2014/main" id="{157FE2BF-EB00-D0BD-9BA4-6AACD17B0F2E}"/>
              </a:ext>
            </a:extLst>
          </p:cNvPr>
          <p:cNvSpPr/>
          <p:nvPr/>
        </p:nvSpPr>
        <p:spPr>
          <a:xfrm>
            <a:off x="17619060" y="0"/>
            <a:ext cx="668940" cy="10287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BADD2DE9-BCC5-3E5D-B6CE-76C4004D8DDE}"/>
              </a:ext>
            </a:extLst>
          </p:cNvPr>
          <p:cNvSpPr txBox="1">
            <a:spLocks/>
          </p:cNvSpPr>
          <p:nvPr/>
        </p:nvSpPr>
        <p:spPr>
          <a:xfrm>
            <a:off x="1247156" y="3996693"/>
            <a:ext cx="9144000" cy="1471301"/>
          </a:xfrm>
          <a:prstGeom prst="rect">
            <a:avLst/>
          </a:prstGeom>
        </p:spPr>
        <p:txBody>
          <a:bodyPr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TW" altLang="zh-TW" sz="12700" b="1" kern="0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人員排班問題</a:t>
            </a:r>
            <a:r>
              <a:rPr lang="zh-TW" altLang="zh-TW" sz="12700" b="1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 </a:t>
            </a:r>
            <a:endParaRPr kumimoji="1" lang="zh-TW" altLang="en-US" sz="12700" b="1" dirty="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sp>
        <p:nvSpPr>
          <p:cNvPr id="10" name="副標題 2">
            <a:extLst>
              <a:ext uri="{FF2B5EF4-FFF2-40B4-BE49-F238E27FC236}">
                <a16:creationId xmlns:a16="http://schemas.microsoft.com/office/drawing/2014/main" id="{87F5F537-79E1-A8DF-31AE-DCF9AD7FABB5}"/>
              </a:ext>
            </a:extLst>
          </p:cNvPr>
          <p:cNvSpPr txBox="1">
            <a:spLocks/>
          </p:cNvSpPr>
          <p:nvPr/>
        </p:nvSpPr>
        <p:spPr>
          <a:xfrm>
            <a:off x="1637150" y="7828990"/>
            <a:ext cx="12536050" cy="1655762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  <a:tabLst>
                <a:tab pos="4000500" algn="l"/>
              </a:tabLst>
            </a:pPr>
            <a:r>
              <a:rPr lang="en-US" altLang="zh-TW" sz="36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10957260 </a:t>
            </a:r>
            <a:r>
              <a:rPr lang="zh-TW" altLang="zh-TW" sz="3600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蘇慧誼、</a:t>
            </a:r>
            <a:r>
              <a:rPr lang="en-US" altLang="zh-TW" sz="36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11024303 </a:t>
            </a:r>
            <a:r>
              <a:rPr lang="zh-TW" altLang="zh-TW" sz="3600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許家騰、</a:t>
            </a:r>
            <a:endParaRPr lang="en-US" altLang="zh-TW" sz="3600" dirty="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  <a:p>
            <a:pPr marL="0" indent="0">
              <a:lnSpc>
                <a:spcPct val="120000"/>
              </a:lnSpc>
              <a:buNone/>
              <a:tabLst>
                <a:tab pos="4000500" algn="l"/>
              </a:tabLst>
            </a:pPr>
            <a:r>
              <a:rPr lang="en-US" altLang="zh-TW" sz="36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11024333 </a:t>
            </a:r>
            <a:r>
              <a:rPr lang="zh-TW" altLang="zh-TW" sz="3600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邱寶樟、</a:t>
            </a:r>
            <a:r>
              <a:rPr lang="en-US" altLang="zh-TW" sz="36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11024360 </a:t>
            </a:r>
            <a:r>
              <a:rPr lang="zh-TW" altLang="zh-TW" sz="3600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陳倬恩、</a:t>
            </a:r>
            <a:r>
              <a:rPr lang="en-US" altLang="zh-TW" sz="36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11039104 </a:t>
            </a:r>
            <a:r>
              <a:rPr lang="zh-TW" altLang="zh-TW" sz="3600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張如葳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8FD63E9-2E56-4D4B-57FF-45870D51A0A7}"/>
              </a:ext>
            </a:extLst>
          </p:cNvPr>
          <p:cNvSpPr txBox="1"/>
          <p:nvPr/>
        </p:nvSpPr>
        <p:spPr>
          <a:xfrm>
            <a:off x="2514600" y="1185534"/>
            <a:ext cx="51710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effectLst/>
                <a:latin typeface="Times New Roman" panose="02020603050405020304" pitchFamily="18" charset="0"/>
                <a:ea typeface="標楷體" panose="03000509000000000000" pitchFamily="49" charset="-120"/>
                <a:cs typeface="新細明體" panose="02020500000000000000" pitchFamily="18" charset="-120"/>
              </a:rPr>
              <a:t>IE325K  </a:t>
            </a:r>
            <a:r>
              <a:rPr lang="zh-TW" altLang="zh-TW" sz="2800" dirty="0">
                <a:effectLst/>
                <a:latin typeface="Times New Roman" panose="02020603050405020304" pitchFamily="18" charset="0"/>
                <a:ea typeface="標楷體" panose="03000509000000000000" pitchFamily="49" charset="-120"/>
                <a:cs typeface="新細明體" panose="02020500000000000000" pitchFamily="18" charset="-120"/>
              </a:rPr>
              <a:t>作業研究</a:t>
            </a:r>
            <a:r>
              <a:rPr lang="zh-TW" altLang="zh-TW" sz="2800" dirty="0">
                <a:effectLst/>
                <a:latin typeface="新細明體" panose="02020500000000000000" pitchFamily="18" charset="-120"/>
                <a:ea typeface="Times New Roman" panose="02020603050405020304" pitchFamily="18" charset="0"/>
                <a:cs typeface="新細明體" panose="02020500000000000000" pitchFamily="18" charset="-120"/>
              </a:rPr>
              <a:t> </a:t>
            </a:r>
            <a:r>
              <a:rPr lang="en-US" altLang="zh-TW" sz="2800" dirty="0">
                <a:effectLst/>
                <a:latin typeface="新細明體" panose="02020500000000000000" pitchFamily="18" charset="-120"/>
                <a:ea typeface="Times New Roman" panose="02020603050405020304" pitchFamily="18" charset="0"/>
                <a:cs typeface="新細明體" panose="02020500000000000000" pitchFamily="18" charset="-120"/>
              </a:rPr>
              <a:t>(</a:t>
            </a:r>
            <a:r>
              <a:rPr lang="zh-TW" altLang="zh-TW" sz="2800" dirty="0">
                <a:effectLst/>
                <a:latin typeface="Times New Roman" panose="02020603050405020304" pitchFamily="18" charset="0"/>
                <a:ea typeface="標楷體" panose="03000509000000000000" pitchFamily="49" charset="-120"/>
                <a:cs typeface="新細明體" panose="02020500000000000000" pitchFamily="18" charset="-120"/>
              </a:rPr>
              <a:t>上</a:t>
            </a:r>
            <a:r>
              <a:rPr lang="en-US" altLang="zh-TW" sz="2800" dirty="0">
                <a:effectLst/>
                <a:latin typeface="Times New Roman" panose="02020603050405020304" pitchFamily="18" charset="0"/>
                <a:ea typeface="標楷體" panose="03000509000000000000" pitchFamily="49" charset="-120"/>
                <a:cs typeface="新細明體" panose="02020500000000000000" pitchFamily="18" charset="-120"/>
              </a:rPr>
              <a:t>)</a:t>
            </a:r>
            <a:endParaRPr kumimoji="1" lang="en-US" altLang="zh-TW" sz="2800" dirty="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5023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2E7DEAE8-4B56-02A0-BEE6-D854794FF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4" name="AutoShape 6">
            <a:extLst>
              <a:ext uri="{FF2B5EF4-FFF2-40B4-BE49-F238E27FC236}">
                <a16:creationId xmlns:a16="http://schemas.microsoft.com/office/drawing/2014/main" id="{0840BA2C-13D7-3918-8E01-1864E8F205CA}"/>
              </a:ext>
            </a:extLst>
          </p:cNvPr>
          <p:cNvSpPr/>
          <p:nvPr/>
        </p:nvSpPr>
        <p:spPr>
          <a:xfrm>
            <a:off x="-304800" y="10004425"/>
            <a:ext cx="18897600" cy="67525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/>
          <a:lstStyle/>
          <a:p>
            <a:endParaRPr lang="zh-TW" altLang="en-US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3851ADCE-18D5-85F5-4E64-E1B162831538}"/>
              </a:ext>
            </a:extLst>
          </p:cNvPr>
          <p:cNvCxnSpPr/>
          <p:nvPr/>
        </p:nvCxnSpPr>
        <p:spPr>
          <a:xfrm>
            <a:off x="-304800" y="9791700"/>
            <a:ext cx="19202400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1F0FC2E4-B7E7-0987-07C6-1D4C845B05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3422899"/>
                  </p:ext>
                </p:extLst>
              </p:nvPr>
            </p:nvGraphicFramePr>
            <p:xfrm>
              <a:off x="1722467" y="1457448"/>
              <a:ext cx="15231397" cy="171030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516627">
                      <a:extLst>
                        <a:ext uri="{9D8B030D-6E8A-4147-A177-3AD203B41FA5}">
                          <a16:colId xmlns:a16="http://schemas.microsoft.com/office/drawing/2014/main" val="1716257547"/>
                        </a:ext>
                      </a:extLst>
                    </a:gridCol>
                    <a:gridCol w="6010366">
                      <a:extLst>
                        <a:ext uri="{9D8B030D-6E8A-4147-A177-3AD203B41FA5}">
                          <a16:colId xmlns:a16="http://schemas.microsoft.com/office/drawing/2014/main" val="3663707330"/>
                        </a:ext>
                      </a:extLst>
                    </a:gridCol>
                    <a:gridCol w="1704404">
                      <a:extLst>
                        <a:ext uri="{9D8B030D-6E8A-4147-A177-3AD203B41FA5}">
                          <a16:colId xmlns:a16="http://schemas.microsoft.com/office/drawing/2014/main" val="2612391255"/>
                        </a:ext>
                      </a:extLst>
                    </a:gridCol>
                  </a:tblGrid>
                  <a:tr h="51181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zh-TW" sz="4000" b="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4000" b="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4000" b="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4000" b="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zh-TW" sz="4000" b="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b="0" i="1" kern="1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4000" b="0" i="1" kern="1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sz="4000" b="0" i="1" kern="1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9</m:t>
                                        </m:r>
                                        <m:r>
                                          <a:rPr lang="en-US" sz="4000" b="0" i="1" kern="1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sz="4000" b="0" i="1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zh-TW" sz="4000" b="0" i="1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4000" b="0" i="1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∀ </m:t>
                                </m:r>
                                <m:r>
                                  <a:rPr lang="en-US" sz="4000" b="0" i="1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000" b="0" i="1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4000" b="0" i="1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000" b="0" i="1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≠6, 7</m:t>
                                </m:r>
                              </m:oMath>
                            </m:oMathPara>
                          </a14:m>
                          <a:endParaRPr lang="zh-TW" sz="4000" b="0" i="1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4000" b="0" i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(1.8)</a:t>
                          </a:r>
                          <a:endParaRPr lang="zh-TW" sz="4000" b="0" i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73094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1F0FC2E4-B7E7-0987-07C6-1D4C845B05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3422899"/>
                  </p:ext>
                </p:extLst>
              </p:nvPr>
            </p:nvGraphicFramePr>
            <p:xfrm>
              <a:off x="1722467" y="1457448"/>
              <a:ext cx="15231397" cy="171030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516627">
                      <a:extLst>
                        <a:ext uri="{9D8B030D-6E8A-4147-A177-3AD203B41FA5}">
                          <a16:colId xmlns:a16="http://schemas.microsoft.com/office/drawing/2014/main" val="1716257547"/>
                        </a:ext>
                      </a:extLst>
                    </a:gridCol>
                    <a:gridCol w="6010366">
                      <a:extLst>
                        <a:ext uri="{9D8B030D-6E8A-4147-A177-3AD203B41FA5}">
                          <a16:colId xmlns:a16="http://schemas.microsoft.com/office/drawing/2014/main" val="3663707330"/>
                        </a:ext>
                      </a:extLst>
                    </a:gridCol>
                    <a:gridCol w="1704404">
                      <a:extLst>
                        <a:ext uri="{9D8B030D-6E8A-4147-A177-3AD203B41FA5}">
                          <a16:colId xmlns:a16="http://schemas.microsoft.com/office/drawing/2014/main" val="2612391255"/>
                        </a:ext>
                      </a:extLst>
                    </a:gridCol>
                  </a:tblGrid>
                  <a:tr h="171030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69" t="-115441" r="-103209" b="-1772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25105" t="-115441" r="-28903" b="-1772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4000" b="0" i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(1.8)</a:t>
                          </a:r>
                          <a:endParaRPr lang="zh-TW" sz="4000" b="0" i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73094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1">
            <a:extLst>
              <a:ext uri="{FF2B5EF4-FFF2-40B4-BE49-F238E27FC236}">
                <a16:creationId xmlns:a16="http://schemas.microsoft.com/office/drawing/2014/main" id="{0A79D77B-0FC6-43BF-04F4-E61A737C2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164" y="593104"/>
            <a:ext cx="1089723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限制式(1.8)</a:t>
            </a:r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：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週一至週五，沒有人上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I</a:t>
            </a:r>
            <a:r>
              <a:rPr kumimoji="0" lang="zh-TW" altLang="en-US" sz="3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班。</a:t>
            </a:r>
            <a:endParaRPr kumimoji="0" lang="zh-TW" altLang="zh-TW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E414EBB-504F-9D17-DB02-7BE8797A01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164" y="3580153"/>
            <a:ext cx="984115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限制式(1.9)</a:t>
            </a:r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：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週一至週五，每天有一人休息。</a:t>
            </a:r>
            <a:endParaRPr kumimoji="0" lang="zh-TW" altLang="zh-TW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321CCBB0-C683-9B80-12F8-DE3A8E72D1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802146"/>
                  </p:ext>
                </p:extLst>
              </p:nvPr>
            </p:nvGraphicFramePr>
            <p:xfrm>
              <a:off x="1722465" y="7452591"/>
              <a:ext cx="15231395" cy="210166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545980">
                      <a:extLst>
                        <a:ext uri="{9D8B030D-6E8A-4147-A177-3AD203B41FA5}">
                          <a16:colId xmlns:a16="http://schemas.microsoft.com/office/drawing/2014/main" val="2387420730"/>
                        </a:ext>
                      </a:extLst>
                    </a:gridCol>
                    <a:gridCol w="5981010">
                      <a:extLst>
                        <a:ext uri="{9D8B030D-6E8A-4147-A177-3AD203B41FA5}">
                          <a16:colId xmlns:a16="http://schemas.microsoft.com/office/drawing/2014/main" val="3720769900"/>
                        </a:ext>
                      </a:extLst>
                    </a:gridCol>
                    <a:gridCol w="1704405">
                      <a:extLst>
                        <a:ext uri="{9D8B030D-6E8A-4147-A177-3AD203B41FA5}">
                          <a16:colId xmlns:a16="http://schemas.microsoft.com/office/drawing/2014/main" val="2289774858"/>
                        </a:ext>
                      </a:extLst>
                    </a:gridCol>
                  </a:tblGrid>
                  <a:tr h="51181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zh-TW" sz="4000" b="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000" b="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nary>
                                      <m:naryPr>
                                        <m:chr m:val="∑"/>
                                        <m:limLoc m:val="undOvr"/>
                                        <m:ctrlPr>
                                          <a:rPr lang="zh-TW" sz="4000" b="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eqArr>
                                          <m:eqArrPr>
                                            <m:ctrlPr>
                                              <a:rPr lang="zh-TW" sz="4000" b="0" i="1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US" sz="4000" b="0" i="1" kern="10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  <m:r>
                                              <a:rPr lang="en-US" sz="4000" b="0" i="1" kern="10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=1</m:t>
                                            </m:r>
                                          </m:e>
                                          <m:e>
                                            <m:r>
                                              <a:rPr lang="en-US" sz="4000" b="0" i="1" kern="10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  <m:r>
                                              <a:rPr lang="en-US" sz="4000" b="0" i="1" kern="10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≠3, 6,9</m:t>
                                            </m:r>
                                          </m:e>
                                        </m:eqArr>
                                      </m:sub>
                                      <m:sup>
                                        <m:r>
                                          <a:rPr lang="en-US" sz="4000" b="0" i="1" kern="1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9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zh-TW" sz="4000" b="0" i="1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4000" b="0" i="1" kern="10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4000" b="0" i="1" kern="10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𝑑𝑏𝑛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d>
                                <m:r>
                                  <a:rPr lang="en-US" sz="4000" b="0" i="1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TW" sz="4000" b="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4000" b="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𝑑𝑛</m:t>
                                    </m:r>
                                  </m:sub>
                                </m:sSub>
                                <m:r>
                                  <a:rPr lang="en-US" sz="4000" b="0" i="1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zh-TW" sz="4000" b="0" i="1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4000" b="0" i="1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∀ </m:t>
                                </m:r>
                                <m:r>
                                  <a:rPr lang="en-US" sz="4000" b="0" i="1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000" b="0" i="1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4000" b="0" i="1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000" b="0" i="1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≠6, 7, ∀ </m:t>
                                </m:r>
                                <m:r>
                                  <a:rPr lang="en-US" sz="4000" b="0" i="1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zh-TW" sz="4000" b="0" i="1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4000" b="0" i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(1.10)</a:t>
                          </a:r>
                          <a:endParaRPr lang="zh-TW" sz="4000" b="0" i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262750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321CCBB0-C683-9B80-12F8-DE3A8E72D1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802146"/>
                  </p:ext>
                </p:extLst>
              </p:nvPr>
            </p:nvGraphicFramePr>
            <p:xfrm>
              <a:off x="1722465" y="7452591"/>
              <a:ext cx="15231395" cy="210166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545980">
                      <a:extLst>
                        <a:ext uri="{9D8B030D-6E8A-4147-A177-3AD203B41FA5}">
                          <a16:colId xmlns:a16="http://schemas.microsoft.com/office/drawing/2014/main" val="2387420730"/>
                        </a:ext>
                      </a:extLst>
                    </a:gridCol>
                    <a:gridCol w="5981010">
                      <a:extLst>
                        <a:ext uri="{9D8B030D-6E8A-4147-A177-3AD203B41FA5}">
                          <a16:colId xmlns:a16="http://schemas.microsoft.com/office/drawing/2014/main" val="3720769900"/>
                        </a:ext>
                      </a:extLst>
                    </a:gridCol>
                    <a:gridCol w="1704405">
                      <a:extLst>
                        <a:ext uri="{9D8B030D-6E8A-4147-A177-3AD203B41FA5}">
                          <a16:colId xmlns:a16="http://schemas.microsoft.com/office/drawing/2014/main" val="2289774858"/>
                        </a:ext>
                      </a:extLst>
                    </a:gridCol>
                  </a:tblGrid>
                  <a:tr h="210166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68" t="-93413" r="-102185" b="-1257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26539" t="-93413" r="-29087" b="-1257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4000" b="0" i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(1.10)</a:t>
                          </a:r>
                          <a:endParaRPr lang="zh-TW" sz="4000" b="0" i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262750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Rectangle 3">
            <a:extLst>
              <a:ext uri="{FF2B5EF4-FFF2-40B4-BE49-F238E27FC236}">
                <a16:creationId xmlns:a16="http://schemas.microsoft.com/office/drawing/2014/main" id="{B4F4B1B9-43A1-DF12-1BCA-29157D7B95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164" y="6567202"/>
            <a:ext cx="1099531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限制式(1.10)</a:t>
            </a:r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：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週一至週五，每人每天上班或休假。</a:t>
            </a:r>
            <a:endParaRPr kumimoji="0" lang="zh-TW" altLang="zh-TW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4F7D3AE2-A8E0-B7D2-3A11-FE20AFE15D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890808"/>
                  </p:ext>
                </p:extLst>
              </p:nvPr>
            </p:nvGraphicFramePr>
            <p:xfrm>
              <a:off x="1722464" y="4439208"/>
              <a:ext cx="15231396" cy="171030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545981">
                      <a:extLst>
                        <a:ext uri="{9D8B030D-6E8A-4147-A177-3AD203B41FA5}">
                          <a16:colId xmlns:a16="http://schemas.microsoft.com/office/drawing/2014/main" val="3315029318"/>
                        </a:ext>
                      </a:extLst>
                    </a:gridCol>
                    <a:gridCol w="5981011">
                      <a:extLst>
                        <a:ext uri="{9D8B030D-6E8A-4147-A177-3AD203B41FA5}">
                          <a16:colId xmlns:a16="http://schemas.microsoft.com/office/drawing/2014/main" val="2579426196"/>
                        </a:ext>
                      </a:extLst>
                    </a:gridCol>
                    <a:gridCol w="1704404">
                      <a:extLst>
                        <a:ext uri="{9D8B030D-6E8A-4147-A177-3AD203B41FA5}">
                          <a16:colId xmlns:a16="http://schemas.microsoft.com/office/drawing/2014/main" val="2246975791"/>
                        </a:ext>
                      </a:extLst>
                    </a:gridCol>
                  </a:tblGrid>
                  <a:tr h="51181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zh-TW" sz="4000" b="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4000" b="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4000" b="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4000" b="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zh-TW" sz="4000" b="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b="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4000" b="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𝑑𝑛</m:t>
                                        </m:r>
                                      </m:sub>
                                    </m:sSub>
                                    <m:r>
                                      <a:rPr lang="en-US" sz="4000" b="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zh-TW" sz="4000" b="0" i="1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40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∀ </m:t>
                                </m:r>
                                <m:r>
                                  <a:rPr lang="en-US" sz="40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0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40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0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≠6, 7</m:t>
                                </m:r>
                              </m:oMath>
                            </m:oMathPara>
                          </a14:m>
                          <a:endParaRPr lang="zh-TW" sz="40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40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(1.9)</a:t>
                          </a:r>
                          <a:endParaRPr lang="zh-TW" sz="40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92928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4F7D3AE2-A8E0-B7D2-3A11-FE20AFE15D4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890808"/>
                  </p:ext>
                </p:extLst>
              </p:nvPr>
            </p:nvGraphicFramePr>
            <p:xfrm>
              <a:off x="1722464" y="4439208"/>
              <a:ext cx="15231396" cy="171030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545981">
                      <a:extLst>
                        <a:ext uri="{9D8B030D-6E8A-4147-A177-3AD203B41FA5}">
                          <a16:colId xmlns:a16="http://schemas.microsoft.com/office/drawing/2014/main" val="3315029318"/>
                        </a:ext>
                      </a:extLst>
                    </a:gridCol>
                    <a:gridCol w="5981011">
                      <a:extLst>
                        <a:ext uri="{9D8B030D-6E8A-4147-A177-3AD203B41FA5}">
                          <a16:colId xmlns:a16="http://schemas.microsoft.com/office/drawing/2014/main" val="2579426196"/>
                        </a:ext>
                      </a:extLst>
                    </a:gridCol>
                    <a:gridCol w="1704404">
                      <a:extLst>
                        <a:ext uri="{9D8B030D-6E8A-4147-A177-3AD203B41FA5}">
                          <a16:colId xmlns:a16="http://schemas.microsoft.com/office/drawing/2014/main" val="2246975791"/>
                        </a:ext>
                      </a:extLst>
                    </a:gridCol>
                  </a:tblGrid>
                  <a:tr h="171030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68" t="-115441" r="-102185" b="-176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26539" t="-115441" r="-29087" b="-176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40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(1.9)</a:t>
                          </a:r>
                          <a:endParaRPr lang="zh-TW" sz="40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929284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52644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2E7DEAE8-4B56-02A0-BEE6-D854794FF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4" name="AutoShape 6">
            <a:extLst>
              <a:ext uri="{FF2B5EF4-FFF2-40B4-BE49-F238E27FC236}">
                <a16:creationId xmlns:a16="http://schemas.microsoft.com/office/drawing/2014/main" id="{0840BA2C-13D7-3918-8E01-1864E8F205CA}"/>
              </a:ext>
            </a:extLst>
          </p:cNvPr>
          <p:cNvSpPr/>
          <p:nvPr/>
        </p:nvSpPr>
        <p:spPr>
          <a:xfrm>
            <a:off x="-304800" y="10004425"/>
            <a:ext cx="18897600" cy="67525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/>
          <a:lstStyle/>
          <a:p>
            <a:endParaRPr lang="zh-TW" altLang="en-US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3851ADCE-18D5-85F5-4E64-E1B162831538}"/>
              </a:ext>
            </a:extLst>
          </p:cNvPr>
          <p:cNvCxnSpPr/>
          <p:nvPr/>
        </p:nvCxnSpPr>
        <p:spPr>
          <a:xfrm>
            <a:off x="-304800" y="9791700"/>
            <a:ext cx="19202400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EB25D3CA-96EA-DFD0-BE1F-7F3074DFEB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3281969"/>
                  </p:ext>
                </p:extLst>
              </p:nvPr>
            </p:nvGraphicFramePr>
            <p:xfrm>
              <a:off x="1722464" y="1435340"/>
              <a:ext cx="15231397" cy="63639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545981">
                      <a:extLst>
                        <a:ext uri="{9D8B030D-6E8A-4147-A177-3AD203B41FA5}">
                          <a16:colId xmlns:a16="http://schemas.microsoft.com/office/drawing/2014/main" val="3836236412"/>
                        </a:ext>
                      </a:extLst>
                    </a:gridCol>
                    <a:gridCol w="5981011">
                      <a:extLst>
                        <a:ext uri="{9D8B030D-6E8A-4147-A177-3AD203B41FA5}">
                          <a16:colId xmlns:a16="http://schemas.microsoft.com/office/drawing/2014/main" val="685309495"/>
                        </a:ext>
                      </a:extLst>
                    </a:gridCol>
                    <a:gridCol w="1704405">
                      <a:extLst>
                        <a:ext uri="{9D8B030D-6E8A-4147-A177-3AD203B41FA5}">
                          <a16:colId xmlns:a16="http://schemas.microsoft.com/office/drawing/2014/main" val="875799964"/>
                        </a:ext>
                      </a:extLst>
                    </a:gridCol>
                  </a:tblGrid>
                  <a:tr h="51181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40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+1, 7</m:t>
                                    </m:r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40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TW" sz="40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40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40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∀ </m:t>
                                </m:r>
                                <m:r>
                                  <a:rPr lang="en-US" sz="40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0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,</m:t>
                                </m:r>
                                <m:r>
                                  <a:rPr lang="en-US" sz="40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0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≠5, 6, 7,∀ </m:t>
                                </m:r>
                                <m:r>
                                  <a:rPr lang="en-US" sz="40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zh-TW" sz="40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40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(1.11)</a:t>
                          </a:r>
                          <a:endParaRPr lang="zh-TW" sz="40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433328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EB25D3CA-96EA-DFD0-BE1F-7F3074DFEB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3281969"/>
                  </p:ext>
                </p:extLst>
              </p:nvPr>
            </p:nvGraphicFramePr>
            <p:xfrm>
              <a:off x="1722464" y="1435340"/>
              <a:ext cx="15231397" cy="63639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545981">
                      <a:extLst>
                        <a:ext uri="{9D8B030D-6E8A-4147-A177-3AD203B41FA5}">
                          <a16:colId xmlns:a16="http://schemas.microsoft.com/office/drawing/2014/main" val="3836236412"/>
                        </a:ext>
                      </a:extLst>
                    </a:gridCol>
                    <a:gridCol w="5981011">
                      <a:extLst>
                        <a:ext uri="{9D8B030D-6E8A-4147-A177-3AD203B41FA5}">
                          <a16:colId xmlns:a16="http://schemas.microsoft.com/office/drawing/2014/main" val="685309495"/>
                        </a:ext>
                      </a:extLst>
                    </a:gridCol>
                    <a:gridCol w="1704405">
                      <a:extLst>
                        <a:ext uri="{9D8B030D-6E8A-4147-A177-3AD203B41FA5}">
                          <a16:colId xmlns:a16="http://schemas.microsoft.com/office/drawing/2014/main" val="875799964"/>
                        </a:ext>
                      </a:extLst>
                    </a:gridCol>
                  </a:tblGrid>
                  <a:tr h="63639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68" t="-23529" r="-102185" b="-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26539" t="-23529" r="-29087" b="-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40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(1.11)</a:t>
                          </a:r>
                          <a:endParaRPr lang="zh-TW" sz="40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433328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Rectangle 1">
            <a:extLst>
              <a:ext uri="{FF2B5EF4-FFF2-40B4-BE49-F238E27FC236}">
                <a16:creationId xmlns:a16="http://schemas.microsoft.com/office/drawing/2014/main" id="{993E28DF-9801-42DF-5148-8408FAE3B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165" y="576285"/>
            <a:ext cx="1105514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限制式(1.11)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：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週一至週四，值班隔天則需上</a:t>
            </a:r>
            <a:r>
              <a:rPr kumimoji="0" lang="en-US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N</a:t>
            </a:r>
            <a:r>
              <a:rPr kumimoji="0" lang="en-US" altLang="zh-TW" sz="3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班。</a:t>
            </a:r>
            <a:endParaRPr kumimoji="0" lang="zh-TW" altLang="zh-TW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776B31D6-A3C0-6FF2-46B9-14B1937D08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3143168"/>
                  </p:ext>
                </p:extLst>
              </p:nvPr>
            </p:nvGraphicFramePr>
            <p:xfrm>
              <a:off x="1737704" y="3660033"/>
              <a:ext cx="15231397" cy="6096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545981">
                      <a:extLst>
                        <a:ext uri="{9D8B030D-6E8A-4147-A177-3AD203B41FA5}">
                          <a16:colId xmlns:a16="http://schemas.microsoft.com/office/drawing/2014/main" val="764443794"/>
                        </a:ext>
                      </a:extLst>
                    </a:gridCol>
                    <a:gridCol w="5981011">
                      <a:extLst>
                        <a:ext uri="{9D8B030D-6E8A-4147-A177-3AD203B41FA5}">
                          <a16:colId xmlns:a16="http://schemas.microsoft.com/office/drawing/2014/main" val="3101172602"/>
                        </a:ext>
                      </a:extLst>
                    </a:gridCol>
                    <a:gridCol w="1704405">
                      <a:extLst>
                        <a:ext uri="{9D8B030D-6E8A-4147-A177-3AD203B41FA5}">
                          <a16:colId xmlns:a16="http://schemas.microsoft.com/office/drawing/2014/main" val="132018881"/>
                        </a:ext>
                      </a:extLst>
                    </a:gridCol>
                  </a:tblGrid>
                  <a:tr h="51181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40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87</m:t>
                                    </m:r>
                                  </m:sub>
                                </m:sSub>
                                <m:r>
                                  <a:rPr lang="en-US" sz="40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TW" sz="40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  <m:r>
                                  <a:rPr lang="en-US" sz="40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zh-TW" sz="40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40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∀ </m:t>
                                </m:r>
                                <m:r>
                                  <a:rPr lang="en-US" sz="40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0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40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0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≠6, 7</m:t>
                                </m:r>
                              </m:oMath>
                            </m:oMathPara>
                          </a14:m>
                          <a:endParaRPr lang="zh-TW" sz="40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40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(1.12)</a:t>
                          </a:r>
                          <a:endParaRPr lang="zh-TW" sz="40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530409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776B31D6-A3C0-6FF2-46B9-14B1937D08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3143168"/>
                  </p:ext>
                </p:extLst>
              </p:nvPr>
            </p:nvGraphicFramePr>
            <p:xfrm>
              <a:off x="1737704" y="3660033"/>
              <a:ext cx="15231397" cy="6096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545981">
                      <a:extLst>
                        <a:ext uri="{9D8B030D-6E8A-4147-A177-3AD203B41FA5}">
                          <a16:colId xmlns:a16="http://schemas.microsoft.com/office/drawing/2014/main" val="764443794"/>
                        </a:ext>
                      </a:extLst>
                    </a:gridCol>
                    <a:gridCol w="5981011">
                      <a:extLst>
                        <a:ext uri="{9D8B030D-6E8A-4147-A177-3AD203B41FA5}">
                          <a16:colId xmlns:a16="http://schemas.microsoft.com/office/drawing/2014/main" val="3101172602"/>
                        </a:ext>
                      </a:extLst>
                    </a:gridCol>
                    <a:gridCol w="1704405">
                      <a:extLst>
                        <a:ext uri="{9D8B030D-6E8A-4147-A177-3AD203B41FA5}">
                          <a16:colId xmlns:a16="http://schemas.microsoft.com/office/drawing/2014/main" val="132018881"/>
                        </a:ext>
                      </a:extLst>
                    </a:gridCol>
                  </a:tblGrid>
                  <a:tr h="6096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24490" r="-102185" b="-48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26059" t="-24490" r="-28814" b="-48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40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(1.12)</a:t>
                          </a:r>
                          <a:endParaRPr lang="zh-TW" sz="40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5304094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Rectangle 2">
            <a:extLst>
              <a:ext uri="{FF2B5EF4-FFF2-40B4-BE49-F238E27FC236}">
                <a16:creationId xmlns:a16="http://schemas.microsoft.com/office/drawing/2014/main" id="{F6E3E4B8-EFB9-24A4-1240-FB152ECEED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165" y="2800978"/>
            <a:ext cx="1045670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限制式(1.12)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：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週一至週五，人員</a:t>
            </a:r>
            <a:r>
              <a:rPr kumimoji="0" lang="en-US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7</a:t>
            </a:r>
            <a:r>
              <a:rPr kumimoji="0" lang="en-US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只上</a:t>
            </a:r>
            <a:r>
              <a:rPr kumimoji="0" lang="en-US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M3</a:t>
            </a:r>
            <a:r>
              <a:rPr kumimoji="0" lang="en-US" altLang="zh-TW" sz="3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班。</a:t>
            </a:r>
            <a:endParaRPr kumimoji="0" lang="zh-TW" altLang="zh-TW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097B5B28-B180-A61C-840B-549A6DB8A1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00817429"/>
                  </p:ext>
                </p:extLst>
              </p:nvPr>
            </p:nvGraphicFramePr>
            <p:xfrm>
              <a:off x="1737704" y="5860689"/>
              <a:ext cx="15231397" cy="6096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545981">
                      <a:extLst>
                        <a:ext uri="{9D8B030D-6E8A-4147-A177-3AD203B41FA5}">
                          <a16:colId xmlns:a16="http://schemas.microsoft.com/office/drawing/2014/main" val="2831351860"/>
                        </a:ext>
                      </a:extLst>
                    </a:gridCol>
                    <a:gridCol w="5981011">
                      <a:extLst>
                        <a:ext uri="{9D8B030D-6E8A-4147-A177-3AD203B41FA5}">
                          <a16:colId xmlns:a16="http://schemas.microsoft.com/office/drawing/2014/main" val="3868992758"/>
                        </a:ext>
                      </a:extLst>
                    </a:gridCol>
                    <a:gridCol w="1704405">
                      <a:extLst>
                        <a:ext uri="{9D8B030D-6E8A-4147-A177-3AD203B41FA5}">
                          <a16:colId xmlns:a16="http://schemas.microsoft.com/office/drawing/2014/main" val="2765706352"/>
                        </a:ext>
                      </a:extLst>
                    </a:gridCol>
                  </a:tblGrid>
                  <a:tr h="51181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40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40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zh-TW" sz="40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40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∀ </m:t>
                                </m:r>
                                <m:r>
                                  <a:rPr lang="en-US" sz="40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0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40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0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≠6, 7</m:t>
                                </m:r>
                              </m:oMath>
                            </m:oMathPara>
                          </a14:m>
                          <a:endParaRPr lang="zh-TW" sz="40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40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(1.13)</a:t>
                          </a:r>
                          <a:endParaRPr lang="zh-TW" sz="40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988076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097B5B28-B180-A61C-840B-549A6DB8A1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00817429"/>
                  </p:ext>
                </p:extLst>
              </p:nvPr>
            </p:nvGraphicFramePr>
            <p:xfrm>
              <a:off x="1737704" y="5860689"/>
              <a:ext cx="15231397" cy="6096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545981">
                      <a:extLst>
                        <a:ext uri="{9D8B030D-6E8A-4147-A177-3AD203B41FA5}">
                          <a16:colId xmlns:a16="http://schemas.microsoft.com/office/drawing/2014/main" val="2831351860"/>
                        </a:ext>
                      </a:extLst>
                    </a:gridCol>
                    <a:gridCol w="5981011">
                      <a:extLst>
                        <a:ext uri="{9D8B030D-6E8A-4147-A177-3AD203B41FA5}">
                          <a16:colId xmlns:a16="http://schemas.microsoft.com/office/drawing/2014/main" val="3868992758"/>
                        </a:ext>
                      </a:extLst>
                    </a:gridCol>
                    <a:gridCol w="1704405">
                      <a:extLst>
                        <a:ext uri="{9D8B030D-6E8A-4147-A177-3AD203B41FA5}">
                          <a16:colId xmlns:a16="http://schemas.microsoft.com/office/drawing/2014/main" val="2765706352"/>
                        </a:ext>
                      </a:extLst>
                    </a:gridCol>
                  </a:tblGrid>
                  <a:tr h="6096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t="-24490" r="-102185" b="-48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26059" t="-24490" r="-28814" b="-48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40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(1.13)</a:t>
                          </a:r>
                          <a:endParaRPr lang="zh-TW" sz="40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9880769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ctangle 3">
            <a:extLst>
              <a:ext uri="{FF2B5EF4-FFF2-40B4-BE49-F238E27FC236}">
                <a16:creationId xmlns:a16="http://schemas.microsoft.com/office/drawing/2014/main" id="{F85CEDCB-E23B-CE45-B07A-DF582C5F6E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165" y="5004826"/>
            <a:ext cx="1007198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限制式(1.13)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：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週一至週五，人員</a:t>
            </a:r>
            <a:r>
              <a:rPr kumimoji="0" lang="en-US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2</a:t>
            </a:r>
            <a:r>
              <a:rPr kumimoji="0" lang="en-US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皆為休假。</a:t>
            </a:r>
            <a:endParaRPr kumimoji="0" lang="zh-TW" altLang="zh-TW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>
                <a:extLst>
                  <a:ext uri="{FF2B5EF4-FFF2-40B4-BE49-F238E27FC236}">
                    <a16:creationId xmlns:a16="http://schemas.microsoft.com/office/drawing/2014/main" id="{CB343A41-D61E-696A-FAB4-5115D379AE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3471291"/>
                  </p:ext>
                </p:extLst>
              </p:nvPr>
            </p:nvGraphicFramePr>
            <p:xfrm>
              <a:off x="1737704" y="8191500"/>
              <a:ext cx="15231397" cy="6096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545981">
                      <a:extLst>
                        <a:ext uri="{9D8B030D-6E8A-4147-A177-3AD203B41FA5}">
                          <a16:colId xmlns:a16="http://schemas.microsoft.com/office/drawing/2014/main" val="95600798"/>
                        </a:ext>
                      </a:extLst>
                    </a:gridCol>
                    <a:gridCol w="5981011">
                      <a:extLst>
                        <a:ext uri="{9D8B030D-6E8A-4147-A177-3AD203B41FA5}">
                          <a16:colId xmlns:a16="http://schemas.microsoft.com/office/drawing/2014/main" val="3000649362"/>
                        </a:ext>
                      </a:extLst>
                    </a:gridCol>
                    <a:gridCol w="1704405">
                      <a:extLst>
                        <a:ext uri="{9D8B030D-6E8A-4147-A177-3AD203B41FA5}">
                          <a16:colId xmlns:a16="http://schemas.microsoft.com/office/drawing/2014/main" val="65181398"/>
                        </a:ext>
                      </a:extLst>
                    </a:gridCol>
                  </a:tblGrid>
                  <a:tr h="51181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40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175</m:t>
                                    </m:r>
                                  </m:sub>
                                </m:sSub>
                                <m:r>
                                  <a:rPr lang="en-US" sz="40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zh-TW" sz="40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4000" kern="1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TW" sz="4000" kern="10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40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(1.14)</a:t>
                          </a:r>
                          <a:endParaRPr lang="zh-TW" sz="40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610015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>
                <a:extLst>
                  <a:ext uri="{FF2B5EF4-FFF2-40B4-BE49-F238E27FC236}">
                    <a16:creationId xmlns:a16="http://schemas.microsoft.com/office/drawing/2014/main" id="{CB343A41-D61E-696A-FAB4-5115D379AE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3471291"/>
                  </p:ext>
                </p:extLst>
              </p:nvPr>
            </p:nvGraphicFramePr>
            <p:xfrm>
              <a:off x="1737704" y="8191500"/>
              <a:ext cx="15231397" cy="6096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545981">
                      <a:extLst>
                        <a:ext uri="{9D8B030D-6E8A-4147-A177-3AD203B41FA5}">
                          <a16:colId xmlns:a16="http://schemas.microsoft.com/office/drawing/2014/main" val="95600798"/>
                        </a:ext>
                      </a:extLst>
                    </a:gridCol>
                    <a:gridCol w="5981011">
                      <a:extLst>
                        <a:ext uri="{9D8B030D-6E8A-4147-A177-3AD203B41FA5}">
                          <a16:colId xmlns:a16="http://schemas.microsoft.com/office/drawing/2014/main" val="3000649362"/>
                        </a:ext>
                      </a:extLst>
                    </a:gridCol>
                    <a:gridCol w="1704405">
                      <a:extLst>
                        <a:ext uri="{9D8B030D-6E8A-4147-A177-3AD203B41FA5}">
                          <a16:colId xmlns:a16="http://schemas.microsoft.com/office/drawing/2014/main" val="65181398"/>
                        </a:ext>
                      </a:extLst>
                    </a:gridCol>
                  </a:tblGrid>
                  <a:tr h="6096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t="-27083" r="-102185" b="-5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4000" kern="1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TW" sz="4000" kern="10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40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(1.14)</a:t>
                          </a:r>
                          <a:endParaRPr lang="zh-TW" sz="40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610015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Rectangle 4">
            <a:extLst>
              <a:ext uri="{FF2B5EF4-FFF2-40B4-BE49-F238E27FC236}">
                <a16:creationId xmlns:a16="http://schemas.microsoft.com/office/drawing/2014/main" id="{0FC3EEDA-F6AF-490F-3DAB-B263E433F8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165" y="7242213"/>
            <a:ext cx="784060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限制式(1.14)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：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週一人員</a:t>
            </a:r>
            <a:r>
              <a:rPr kumimoji="0" lang="en-US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5</a:t>
            </a:r>
            <a:r>
              <a:rPr kumimoji="0" lang="en-US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上</a:t>
            </a:r>
            <a:r>
              <a:rPr kumimoji="0" lang="en-US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N</a:t>
            </a:r>
            <a:r>
              <a:rPr kumimoji="0" lang="en-US" altLang="zh-TW" sz="3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班。</a:t>
            </a:r>
            <a:endParaRPr kumimoji="0" lang="zh-TW" altLang="zh-TW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25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2E7DEAE8-4B56-02A0-BEE6-D854794FF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4" name="AutoShape 6">
            <a:extLst>
              <a:ext uri="{FF2B5EF4-FFF2-40B4-BE49-F238E27FC236}">
                <a16:creationId xmlns:a16="http://schemas.microsoft.com/office/drawing/2014/main" id="{0840BA2C-13D7-3918-8E01-1864E8F205CA}"/>
              </a:ext>
            </a:extLst>
          </p:cNvPr>
          <p:cNvSpPr/>
          <p:nvPr/>
        </p:nvSpPr>
        <p:spPr>
          <a:xfrm>
            <a:off x="-304800" y="10004425"/>
            <a:ext cx="18897600" cy="67525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/>
          <a:lstStyle/>
          <a:p>
            <a:endParaRPr lang="zh-TW" altLang="en-US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3851ADCE-18D5-85F5-4E64-E1B162831538}"/>
              </a:ext>
            </a:extLst>
          </p:cNvPr>
          <p:cNvCxnSpPr/>
          <p:nvPr/>
        </p:nvCxnSpPr>
        <p:spPr>
          <a:xfrm>
            <a:off x="-304800" y="9791700"/>
            <a:ext cx="19202400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A0B79C01-8F85-9B1E-8EA0-CA635BE7B0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9645295"/>
                  </p:ext>
                </p:extLst>
              </p:nvPr>
            </p:nvGraphicFramePr>
            <p:xfrm>
              <a:off x="1528301" y="1435340"/>
              <a:ext cx="15231398" cy="6096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545982">
                      <a:extLst>
                        <a:ext uri="{9D8B030D-6E8A-4147-A177-3AD203B41FA5}">
                          <a16:colId xmlns:a16="http://schemas.microsoft.com/office/drawing/2014/main" val="3320486270"/>
                        </a:ext>
                      </a:extLst>
                    </a:gridCol>
                    <a:gridCol w="5981011">
                      <a:extLst>
                        <a:ext uri="{9D8B030D-6E8A-4147-A177-3AD203B41FA5}">
                          <a16:colId xmlns:a16="http://schemas.microsoft.com/office/drawing/2014/main" val="4271775577"/>
                        </a:ext>
                      </a:extLst>
                    </a:gridCol>
                    <a:gridCol w="1704405">
                      <a:extLst>
                        <a:ext uri="{9D8B030D-6E8A-4147-A177-3AD203B41FA5}">
                          <a16:colId xmlns:a16="http://schemas.microsoft.com/office/drawing/2014/main" val="2428166589"/>
                        </a:ext>
                      </a:extLst>
                    </a:gridCol>
                  </a:tblGrid>
                  <a:tr h="51181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40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40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TW" sz="40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71</m:t>
                                    </m:r>
                                  </m:sub>
                                </m:sSub>
                                <m:r>
                                  <a:rPr lang="en-US" sz="40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TW" sz="40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40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zh-TW" sz="40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40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∀ </m:t>
                                </m:r>
                                <m:r>
                                  <a:rPr lang="en-US" sz="40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0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40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0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≠6, 7</m:t>
                                </m:r>
                              </m:oMath>
                            </m:oMathPara>
                          </a14:m>
                          <a:endParaRPr lang="zh-TW" sz="40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40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(1.15)</a:t>
                          </a:r>
                          <a:endParaRPr lang="zh-TW" sz="40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413596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A0B79C01-8F85-9B1E-8EA0-CA635BE7B0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9645295"/>
                  </p:ext>
                </p:extLst>
              </p:nvPr>
            </p:nvGraphicFramePr>
            <p:xfrm>
              <a:off x="1528301" y="1435340"/>
              <a:ext cx="15231398" cy="6096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545982">
                      <a:extLst>
                        <a:ext uri="{9D8B030D-6E8A-4147-A177-3AD203B41FA5}">
                          <a16:colId xmlns:a16="http://schemas.microsoft.com/office/drawing/2014/main" val="3320486270"/>
                        </a:ext>
                      </a:extLst>
                    </a:gridCol>
                    <a:gridCol w="5981011">
                      <a:extLst>
                        <a:ext uri="{9D8B030D-6E8A-4147-A177-3AD203B41FA5}">
                          <a16:colId xmlns:a16="http://schemas.microsoft.com/office/drawing/2014/main" val="4271775577"/>
                        </a:ext>
                      </a:extLst>
                    </a:gridCol>
                    <a:gridCol w="1704405">
                      <a:extLst>
                        <a:ext uri="{9D8B030D-6E8A-4147-A177-3AD203B41FA5}">
                          <a16:colId xmlns:a16="http://schemas.microsoft.com/office/drawing/2014/main" val="2428166589"/>
                        </a:ext>
                      </a:extLst>
                    </a:gridCol>
                  </a:tblGrid>
                  <a:tr h="6096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68" t="-26531" r="-102017" b="-48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26539" t="-26531" r="-28875" b="-48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40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(1.15)</a:t>
                          </a:r>
                          <a:endParaRPr lang="zh-TW" sz="40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4135968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1">
            <a:extLst>
              <a:ext uri="{FF2B5EF4-FFF2-40B4-BE49-F238E27FC236}">
                <a16:creationId xmlns:a16="http://schemas.microsoft.com/office/drawing/2014/main" id="{2D82010B-EA6F-C941-13E1-17A7BEE9E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025" y="585470"/>
            <a:ext cx="1386617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限制式(1.15)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：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每天人員</a:t>
            </a:r>
            <a:r>
              <a:rPr kumimoji="0" lang="en-US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1</a:t>
            </a:r>
            <a:r>
              <a:rPr kumimoji="0" lang="en-US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若不休假或不上</a:t>
            </a:r>
            <a:r>
              <a:rPr kumimoji="0" lang="en-US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N</a:t>
            </a:r>
            <a:r>
              <a:rPr kumimoji="0" lang="en-US" altLang="zh-TW" sz="3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班，則上</a:t>
            </a:r>
            <a:r>
              <a:rPr kumimoji="0" lang="en-US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A</a:t>
            </a:r>
            <a:r>
              <a:rPr kumimoji="0" lang="en-US" altLang="zh-TW" sz="3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班。</a:t>
            </a:r>
            <a:endParaRPr kumimoji="0" lang="zh-TW" altLang="zh-TW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408CC231-EBF8-D3A9-3A74-887C516024E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3145065"/>
                  </p:ext>
                </p:extLst>
              </p:nvPr>
            </p:nvGraphicFramePr>
            <p:xfrm>
              <a:off x="1528301" y="3591561"/>
              <a:ext cx="15231398" cy="6096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545981">
                      <a:extLst>
                        <a:ext uri="{9D8B030D-6E8A-4147-A177-3AD203B41FA5}">
                          <a16:colId xmlns:a16="http://schemas.microsoft.com/office/drawing/2014/main" val="2151833138"/>
                        </a:ext>
                      </a:extLst>
                    </a:gridCol>
                    <a:gridCol w="5981012">
                      <a:extLst>
                        <a:ext uri="{9D8B030D-6E8A-4147-A177-3AD203B41FA5}">
                          <a16:colId xmlns:a16="http://schemas.microsoft.com/office/drawing/2014/main" val="308587458"/>
                        </a:ext>
                      </a:extLst>
                    </a:gridCol>
                    <a:gridCol w="1704405">
                      <a:extLst>
                        <a:ext uri="{9D8B030D-6E8A-4147-A177-3AD203B41FA5}">
                          <a16:colId xmlns:a16="http://schemas.microsoft.com/office/drawing/2014/main" val="3113492970"/>
                        </a:ext>
                      </a:extLst>
                    </a:gridCol>
                  </a:tblGrid>
                  <a:tr h="51181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40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40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TW" sz="40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72</m:t>
                                    </m:r>
                                  </m:sub>
                                </m:sSub>
                                <m:r>
                                  <a:rPr lang="en-US" sz="40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TW" sz="40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40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zh-TW" sz="40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40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∀ </m:t>
                                </m:r>
                                <m:r>
                                  <a:rPr lang="en-US" sz="40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0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40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0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≠6, 7</m:t>
                                </m:r>
                              </m:oMath>
                            </m:oMathPara>
                          </a14:m>
                          <a:endParaRPr lang="zh-TW" sz="40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40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(1.16)</a:t>
                          </a:r>
                          <a:endParaRPr lang="zh-TW" sz="40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89364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408CC231-EBF8-D3A9-3A74-887C516024E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3145065"/>
                  </p:ext>
                </p:extLst>
              </p:nvPr>
            </p:nvGraphicFramePr>
            <p:xfrm>
              <a:off x="1528301" y="3591561"/>
              <a:ext cx="15231398" cy="6096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545981">
                      <a:extLst>
                        <a:ext uri="{9D8B030D-6E8A-4147-A177-3AD203B41FA5}">
                          <a16:colId xmlns:a16="http://schemas.microsoft.com/office/drawing/2014/main" val="2151833138"/>
                        </a:ext>
                      </a:extLst>
                    </a:gridCol>
                    <a:gridCol w="5981012">
                      <a:extLst>
                        <a:ext uri="{9D8B030D-6E8A-4147-A177-3AD203B41FA5}">
                          <a16:colId xmlns:a16="http://schemas.microsoft.com/office/drawing/2014/main" val="308587458"/>
                        </a:ext>
                      </a:extLst>
                    </a:gridCol>
                    <a:gridCol w="1704405">
                      <a:extLst>
                        <a:ext uri="{9D8B030D-6E8A-4147-A177-3AD203B41FA5}">
                          <a16:colId xmlns:a16="http://schemas.microsoft.com/office/drawing/2014/main" val="3113492970"/>
                        </a:ext>
                      </a:extLst>
                    </a:gridCol>
                  </a:tblGrid>
                  <a:tr h="6096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68" t="-24490" r="-102017" b="-510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26539" t="-24490" r="-28875" b="-510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40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(1.16)</a:t>
                          </a:r>
                          <a:endParaRPr lang="zh-TW" sz="40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789364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ctangle 2">
            <a:extLst>
              <a:ext uri="{FF2B5EF4-FFF2-40B4-BE49-F238E27FC236}">
                <a16:creationId xmlns:a16="http://schemas.microsoft.com/office/drawing/2014/main" id="{8D90D30B-2776-E464-C95D-532AED325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025" y="2740436"/>
            <a:ext cx="1330364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限制式(1.16)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：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每天人員</a:t>
            </a:r>
            <a:r>
              <a:rPr kumimoji="0" lang="en-US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2</a:t>
            </a:r>
            <a:r>
              <a:rPr kumimoji="0" lang="en-US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若不休假或不上</a:t>
            </a:r>
            <a:r>
              <a:rPr kumimoji="0" lang="en-US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N</a:t>
            </a:r>
            <a:r>
              <a:rPr kumimoji="0" lang="en-US" altLang="zh-TW" sz="3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班，則上</a:t>
            </a:r>
            <a:r>
              <a:rPr kumimoji="0" lang="en-US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M1</a:t>
            </a:r>
            <a:r>
              <a:rPr kumimoji="0" lang="en-US" altLang="zh-TW" sz="3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班。</a:t>
            </a:r>
            <a:endParaRPr kumimoji="0" lang="zh-TW" altLang="zh-TW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172A8A88-8B12-01FE-C2CA-E9896562FA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1574160"/>
                  </p:ext>
                </p:extLst>
              </p:nvPr>
            </p:nvGraphicFramePr>
            <p:xfrm>
              <a:off x="1528301" y="5781992"/>
              <a:ext cx="15231398" cy="6096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545981">
                      <a:extLst>
                        <a:ext uri="{9D8B030D-6E8A-4147-A177-3AD203B41FA5}">
                          <a16:colId xmlns:a16="http://schemas.microsoft.com/office/drawing/2014/main" val="1125147808"/>
                        </a:ext>
                      </a:extLst>
                    </a:gridCol>
                    <a:gridCol w="5981012">
                      <a:extLst>
                        <a:ext uri="{9D8B030D-6E8A-4147-A177-3AD203B41FA5}">
                          <a16:colId xmlns:a16="http://schemas.microsoft.com/office/drawing/2014/main" val="3247801473"/>
                        </a:ext>
                      </a:extLst>
                    </a:gridCol>
                    <a:gridCol w="1704405">
                      <a:extLst>
                        <a:ext uri="{9D8B030D-6E8A-4147-A177-3AD203B41FA5}">
                          <a16:colId xmlns:a16="http://schemas.microsoft.com/office/drawing/2014/main" val="3262316864"/>
                        </a:ext>
                      </a:extLst>
                    </a:gridCol>
                  </a:tblGrid>
                  <a:tr h="51181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40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44</m:t>
                                    </m:r>
                                  </m:sub>
                                </m:sSub>
                                <m:r>
                                  <a:rPr lang="en-US" sz="40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TW" sz="40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74</m:t>
                                    </m:r>
                                  </m:sub>
                                </m:sSub>
                                <m:r>
                                  <a:rPr lang="en-US" sz="40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TW" sz="40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40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zh-TW" sz="40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40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∀ </m:t>
                                </m:r>
                                <m:r>
                                  <a:rPr lang="en-US" sz="40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0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40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0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≠6, 7</m:t>
                                </m:r>
                              </m:oMath>
                            </m:oMathPara>
                          </a14:m>
                          <a:endParaRPr lang="zh-TW" sz="40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40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(1.17)</a:t>
                          </a:r>
                          <a:endParaRPr lang="zh-TW" sz="40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88496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172A8A88-8B12-01FE-C2CA-E9896562FA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1574160"/>
                  </p:ext>
                </p:extLst>
              </p:nvPr>
            </p:nvGraphicFramePr>
            <p:xfrm>
              <a:off x="1528301" y="5781992"/>
              <a:ext cx="15231398" cy="6096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545981">
                      <a:extLst>
                        <a:ext uri="{9D8B030D-6E8A-4147-A177-3AD203B41FA5}">
                          <a16:colId xmlns:a16="http://schemas.microsoft.com/office/drawing/2014/main" val="1125147808"/>
                        </a:ext>
                      </a:extLst>
                    </a:gridCol>
                    <a:gridCol w="5981012">
                      <a:extLst>
                        <a:ext uri="{9D8B030D-6E8A-4147-A177-3AD203B41FA5}">
                          <a16:colId xmlns:a16="http://schemas.microsoft.com/office/drawing/2014/main" val="3247801473"/>
                        </a:ext>
                      </a:extLst>
                    </a:gridCol>
                    <a:gridCol w="1704405">
                      <a:extLst>
                        <a:ext uri="{9D8B030D-6E8A-4147-A177-3AD203B41FA5}">
                          <a16:colId xmlns:a16="http://schemas.microsoft.com/office/drawing/2014/main" val="3262316864"/>
                        </a:ext>
                      </a:extLst>
                    </a:gridCol>
                  </a:tblGrid>
                  <a:tr h="6096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68" t="-24490" r="-102017" b="-48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26539" t="-24490" r="-28875" b="-48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40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(1.17)</a:t>
                          </a:r>
                          <a:endParaRPr lang="zh-TW" sz="40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884962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Rectangle 3">
            <a:extLst>
              <a:ext uri="{FF2B5EF4-FFF2-40B4-BE49-F238E27FC236}">
                <a16:creationId xmlns:a16="http://schemas.microsoft.com/office/drawing/2014/main" id="{DCD4F66F-BC98-CA11-9AD1-D4F78C195A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025" y="4932374"/>
            <a:ext cx="130215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限制式(1.17)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：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每天人員</a:t>
            </a:r>
            <a:r>
              <a:rPr kumimoji="0" lang="en-US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4</a:t>
            </a:r>
            <a:r>
              <a:rPr kumimoji="0" lang="en-US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若不休假或不上</a:t>
            </a:r>
            <a:r>
              <a:rPr kumimoji="0" lang="en-US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N</a:t>
            </a:r>
            <a:r>
              <a:rPr kumimoji="0" lang="en-US" altLang="zh-TW" sz="3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班，則上</a:t>
            </a:r>
            <a:r>
              <a:rPr kumimoji="0" lang="en-US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H</a:t>
            </a:r>
            <a:r>
              <a:rPr kumimoji="0" lang="en-US" altLang="zh-TW" sz="3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班。</a:t>
            </a:r>
            <a:endParaRPr kumimoji="0" lang="zh-TW" altLang="zh-TW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>
                <a:extLst>
                  <a:ext uri="{FF2B5EF4-FFF2-40B4-BE49-F238E27FC236}">
                    <a16:creationId xmlns:a16="http://schemas.microsoft.com/office/drawing/2014/main" id="{8CF480F7-231B-CB6C-6058-EBD70AB2DE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5077965"/>
                  </p:ext>
                </p:extLst>
              </p:nvPr>
            </p:nvGraphicFramePr>
            <p:xfrm>
              <a:off x="1528301" y="7886700"/>
              <a:ext cx="15231397" cy="6096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545981">
                      <a:extLst>
                        <a:ext uri="{9D8B030D-6E8A-4147-A177-3AD203B41FA5}">
                          <a16:colId xmlns:a16="http://schemas.microsoft.com/office/drawing/2014/main" val="4178108362"/>
                        </a:ext>
                      </a:extLst>
                    </a:gridCol>
                    <a:gridCol w="5981011">
                      <a:extLst>
                        <a:ext uri="{9D8B030D-6E8A-4147-A177-3AD203B41FA5}">
                          <a16:colId xmlns:a16="http://schemas.microsoft.com/office/drawing/2014/main" val="953633548"/>
                        </a:ext>
                      </a:extLst>
                    </a:gridCol>
                    <a:gridCol w="1704405">
                      <a:extLst>
                        <a:ext uri="{9D8B030D-6E8A-4147-A177-3AD203B41FA5}">
                          <a16:colId xmlns:a16="http://schemas.microsoft.com/office/drawing/2014/main" val="644682186"/>
                        </a:ext>
                      </a:extLst>
                    </a:gridCol>
                  </a:tblGrid>
                  <a:tr h="51181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40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55</m:t>
                                    </m:r>
                                  </m:sub>
                                </m:sSub>
                                <m:r>
                                  <a:rPr lang="en-US" sz="40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TW" sz="40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75</m:t>
                                    </m:r>
                                  </m:sub>
                                </m:sSub>
                                <m:r>
                                  <a:rPr lang="en-US" sz="40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TW" sz="40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z="40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zh-TW" sz="40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40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∀ </m:t>
                                </m:r>
                                <m:r>
                                  <a:rPr lang="en-US" sz="40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0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40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0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≠6, 7</m:t>
                                </m:r>
                              </m:oMath>
                            </m:oMathPara>
                          </a14:m>
                          <a:endParaRPr lang="zh-TW" sz="40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40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(1.18)</a:t>
                          </a:r>
                          <a:endParaRPr lang="zh-TW" sz="40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411030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>
                <a:extLst>
                  <a:ext uri="{FF2B5EF4-FFF2-40B4-BE49-F238E27FC236}">
                    <a16:creationId xmlns:a16="http://schemas.microsoft.com/office/drawing/2014/main" id="{8CF480F7-231B-CB6C-6058-EBD70AB2DE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5077965"/>
                  </p:ext>
                </p:extLst>
              </p:nvPr>
            </p:nvGraphicFramePr>
            <p:xfrm>
              <a:off x="1528301" y="7886700"/>
              <a:ext cx="15231397" cy="6096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545981">
                      <a:extLst>
                        <a:ext uri="{9D8B030D-6E8A-4147-A177-3AD203B41FA5}">
                          <a16:colId xmlns:a16="http://schemas.microsoft.com/office/drawing/2014/main" val="4178108362"/>
                        </a:ext>
                      </a:extLst>
                    </a:gridCol>
                    <a:gridCol w="5981011">
                      <a:extLst>
                        <a:ext uri="{9D8B030D-6E8A-4147-A177-3AD203B41FA5}">
                          <a16:colId xmlns:a16="http://schemas.microsoft.com/office/drawing/2014/main" val="953633548"/>
                        </a:ext>
                      </a:extLst>
                    </a:gridCol>
                    <a:gridCol w="1704405">
                      <a:extLst>
                        <a:ext uri="{9D8B030D-6E8A-4147-A177-3AD203B41FA5}">
                          <a16:colId xmlns:a16="http://schemas.microsoft.com/office/drawing/2014/main" val="644682186"/>
                        </a:ext>
                      </a:extLst>
                    </a:gridCol>
                  </a:tblGrid>
                  <a:tr h="6096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168" t="-27083" r="-102017" b="-5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126539" t="-27083" r="-28875" b="-5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40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(1.18)</a:t>
                          </a:r>
                          <a:endParaRPr lang="zh-TW" sz="40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4110304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Rectangle 5">
            <a:extLst>
              <a:ext uri="{FF2B5EF4-FFF2-40B4-BE49-F238E27FC236}">
                <a16:creationId xmlns:a16="http://schemas.microsoft.com/office/drawing/2014/main" id="{913524ED-C339-2BB8-2FEE-B06CB3CC6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024" y="7073813"/>
            <a:ext cx="130215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限制式(1.18)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：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每天人員</a:t>
            </a:r>
            <a:r>
              <a:rPr kumimoji="0" lang="en-US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5</a:t>
            </a:r>
            <a:r>
              <a:rPr kumimoji="0" lang="en-US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若不休假或不上</a:t>
            </a:r>
            <a:r>
              <a:rPr kumimoji="0" lang="en-US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N</a:t>
            </a:r>
            <a:r>
              <a:rPr kumimoji="0" lang="en-US" altLang="zh-TW" sz="3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班，則上</a:t>
            </a:r>
            <a:r>
              <a:rPr kumimoji="0" lang="en-US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G</a:t>
            </a:r>
            <a:r>
              <a:rPr kumimoji="0" lang="en-US" altLang="zh-TW" sz="3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班。</a:t>
            </a:r>
            <a:endParaRPr kumimoji="0" lang="zh-TW" altLang="zh-TW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259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2E7DEAE8-4B56-02A0-BEE6-D854794FF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4" name="AutoShape 6">
            <a:extLst>
              <a:ext uri="{FF2B5EF4-FFF2-40B4-BE49-F238E27FC236}">
                <a16:creationId xmlns:a16="http://schemas.microsoft.com/office/drawing/2014/main" id="{0840BA2C-13D7-3918-8E01-1864E8F205CA}"/>
              </a:ext>
            </a:extLst>
          </p:cNvPr>
          <p:cNvSpPr/>
          <p:nvPr/>
        </p:nvSpPr>
        <p:spPr>
          <a:xfrm>
            <a:off x="-304800" y="10004425"/>
            <a:ext cx="18897600" cy="67525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/>
          <a:lstStyle/>
          <a:p>
            <a:endParaRPr lang="zh-TW" altLang="en-US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3851ADCE-18D5-85F5-4E64-E1B162831538}"/>
              </a:ext>
            </a:extLst>
          </p:cNvPr>
          <p:cNvCxnSpPr/>
          <p:nvPr/>
        </p:nvCxnSpPr>
        <p:spPr>
          <a:xfrm>
            <a:off x="-304800" y="9791700"/>
            <a:ext cx="19202400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E7615546-E203-3B92-1C2B-A0279740B7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975238"/>
                  </p:ext>
                </p:extLst>
              </p:nvPr>
            </p:nvGraphicFramePr>
            <p:xfrm>
              <a:off x="1528300" y="1444521"/>
              <a:ext cx="15231396" cy="430856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545981">
                      <a:extLst>
                        <a:ext uri="{9D8B030D-6E8A-4147-A177-3AD203B41FA5}">
                          <a16:colId xmlns:a16="http://schemas.microsoft.com/office/drawing/2014/main" val="6572879"/>
                        </a:ext>
                      </a:extLst>
                    </a:gridCol>
                    <a:gridCol w="5981011">
                      <a:extLst>
                        <a:ext uri="{9D8B030D-6E8A-4147-A177-3AD203B41FA5}">
                          <a16:colId xmlns:a16="http://schemas.microsoft.com/office/drawing/2014/main" val="4037748445"/>
                        </a:ext>
                      </a:extLst>
                    </a:gridCol>
                    <a:gridCol w="1704404">
                      <a:extLst>
                        <a:ext uri="{9D8B030D-6E8A-4147-A177-3AD203B41FA5}">
                          <a16:colId xmlns:a16="http://schemas.microsoft.com/office/drawing/2014/main" val="1693887317"/>
                        </a:ext>
                      </a:extLst>
                    </a:gridCol>
                  </a:tblGrid>
                  <a:tr h="1077142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40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175</m:t>
                                    </m:r>
                                  </m:sub>
                                </m:sSub>
                                <m:r>
                                  <a:rPr lang="en-US" sz="40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TW" sz="40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156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40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40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TW" sz="40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40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(1.19)</a:t>
                          </a:r>
                          <a:endParaRPr lang="zh-TW" sz="40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89375574"/>
                      </a:ext>
                    </a:extLst>
                  </a:tr>
                  <a:tr h="1077142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40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271</m:t>
                                    </m:r>
                                  </m:sub>
                                </m:sSub>
                                <m:r>
                                  <a:rPr lang="en-US" sz="40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TW" sz="40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216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40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40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TW" sz="40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40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(1.20)</a:t>
                          </a:r>
                          <a:endParaRPr lang="zh-TW" sz="40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15509155"/>
                      </a:ext>
                    </a:extLst>
                  </a:tr>
                  <a:tr h="1077142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40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373</m:t>
                                    </m:r>
                                  </m:sub>
                                </m:sSub>
                                <m:r>
                                  <a:rPr lang="en-US" sz="40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TW" sz="40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326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40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40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TW" sz="40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40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(1.21)</a:t>
                          </a:r>
                          <a:endParaRPr lang="zh-TW" sz="40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60056901"/>
                      </a:ext>
                    </a:extLst>
                  </a:tr>
                  <a:tr h="1077142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40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573</m:t>
                                    </m:r>
                                  </m:sub>
                                </m:sSub>
                                <m:r>
                                  <a:rPr lang="en-US" sz="40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TW" sz="40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526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40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4000" kern="1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TW" sz="4000" kern="10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40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(1.22)</a:t>
                          </a:r>
                          <a:endParaRPr lang="zh-TW" sz="40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863482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E7615546-E203-3B92-1C2B-A0279740B7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975238"/>
                  </p:ext>
                </p:extLst>
              </p:nvPr>
            </p:nvGraphicFramePr>
            <p:xfrm>
              <a:off x="1528300" y="1444521"/>
              <a:ext cx="15231396" cy="430856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545981">
                      <a:extLst>
                        <a:ext uri="{9D8B030D-6E8A-4147-A177-3AD203B41FA5}">
                          <a16:colId xmlns:a16="http://schemas.microsoft.com/office/drawing/2014/main" val="6572879"/>
                        </a:ext>
                      </a:extLst>
                    </a:gridCol>
                    <a:gridCol w="5981011">
                      <a:extLst>
                        <a:ext uri="{9D8B030D-6E8A-4147-A177-3AD203B41FA5}">
                          <a16:colId xmlns:a16="http://schemas.microsoft.com/office/drawing/2014/main" val="4037748445"/>
                        </a:ext>
                      </a:extLst>
                    </a:gridCol>
                    <a:gridCol w="1704404">
                      <a:extLst>
                        <a:ext uri="{9D8B030D-6E8A-4147-A177-3AD203B41FA5}">
                          <a16:colId xmlns:a16="http://schemas.microsoft.com/office/drawing/2014/main" val="1693887317"/>
                        </a:ext>
                      </a:extLst>
                    </a:gridCol>
                  </a:tblGrid>
                  <a:tr h="107714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68" t="-1176" r="-102017" b="-30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40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TW" sz="40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40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(1.19)</a:t>
                          </a:r>
                          <a:endParaRPr lang="zh-TW" sz="40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89375574"/>
                      </a:ext>
                    </a:extLst>
                  </a:tr>
                  <a:tr h="107714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68" t="-101176" r="-102017" b="-20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40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TW" sz="40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40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(1.20)</a:t>
                          </a:r>
                          <a:endParaRPr lang="zh-TW" sz="40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15509155"/>
                      </a:ext>
                    </a:extLst>
                  </a:tr>
                  <a:tr h="107714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68" t="-201176" r="-102017" b="-10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40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TW" sz="40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40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(1.21)</a:t>
                          </a:r>
                          <a:endParaRPr lang="zh-TW" sz="40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60056901"/>
                      </a:ext>
                    </a:extLst>
                  </a:tr>
                  <a:tr h="107714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68" t="-301176" r="-102017" b="-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4000" kern="1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TW" sz="4000" kern="10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40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(1.22)</a:t>
                          </a:r>
                          <a:endParaRPr lang="zh-TW" sz="40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8634826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1">
            <a:extLst>
              <a:ext uri="{FF2B5EF4-FFF2-40B4-BE49-F238E27FC236}">
                <a16:creationId xmlns:a16="http://schemas.microsoft.com/office/drawing/2014/main" id="{B843429A-BC82-5FF1-561D-CB7845C555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025" y="585470"/>
            <a:ext cx="1528816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1" indent="2222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限制式(1.19)至(1.22)代表人員</a:t>
            </a:r>
            <a:r>
              <a:rPr kumimoji="0" lang="en-US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6</a:t>
            </a:r>
            <a:r>
              <a:rPr kumimoji="0" lang="en-US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上</a:t>
            </a:r>
            <a:r>
              <a:rPr kumimoji="0" lang="en-US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C2</a:t>
            </a:r>
            <a:r>
              <a:rPr kumimoji="0" lang="en-US" altLang="zh-TW" sz="3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班，代替當週上</a:t>
            </a:r>
            <a:r>
              <a:rPr kumimoji="0" lang="en-US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N</a:t>
            </a:r>
            <a:r>
              <a:rPr kumimoji="0" lang="en-US" altLang="zh-TW" sz="3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班該人之班別。</a:t>
            </a:r>
            <a:endParaRPr kumimoji="0" lang="zh-TW" altLang="zh-TW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884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2E7DEAE8-4B56-02A0-BEE6-D854794FF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D2F4CAAC-208A-1DA4-836A-35A7AE8C590E}"/>
              </a:ext>
            </a:extLst>
          </p:cNvPr>
          <p:cNvSpPr txBox="1"/>
          <p:nvPr/>
        </p:nvSpPr>
        <p:spPr>
          <a:xfrm>
            <a:off x="990600" y="432197"/>
            <a:ext cx="6320402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求解結果</a:t>
            </a:r>
            <a:endParaRPr lang="en-US" sz="8000" b="1" dirty="0">
              <a:solidFill>
                <a:schemeClr val="tx2">
                  <a:lumMod val="60000"/>
                  <a:lumOff val="40000"/>
                </a:schemeClr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sp>
        <p:nvSpPr>
          <p:cNvPr id="4" name="AutoShape 13">
            <a:extLst>
              <a:ext uri="{FF2B5EF4-FFF2-40B4-BE49-F238E27FC236}">
                <a16:creationId xmlns:a16="http://schemas.microsoft.com/office/drawing/2014/main" id="{C578061D-96D0-C6D1-C0E0-321CE4329D78}"/>
              </a:ext>
            </a:extLst>
          </p:cNvPr>
          <p:cNvSpPr/>
          <p:nvPr/>
        </p:nvSpPr>
        <p:spPr>
          <a:xfrm>
            <a:off x="17953530" y="0"/>
            <a:ext cx="668940" cy="10287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636A2DE-4FA3-4BBE-AAF5-20A4C5EF663B}"/>
              </a:ext>
            </a:extLst>
          </p:cNvPr>
          <p:cNvGrpSpPr/>
          <p:nvPr/>
        </p:nvGrpSpPr>
        <p:grpSpPr>
          <a:xfrm>
            <a:off x="990600" y="1575599"/>
            <a:ext cx="16720751" cy="8638079"/>
            <a:chOff x="990600" y="1575599"/>
            <a:chExt cx="16720751" cy="8638079"/>
          </a:xfrm>
        </p:grpSpPr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0342A1F3-7B5E-F8DC-5215-9705509A2AEC}"/>
                </a:ext>
              </a:extLst>
            </p:cNvPr>
            <p:cNvGrpSpPr/>
            <p:nvPr/>
          </p:nvGrpSpPr>
          <p:grpSpPr>
            <a:xfrm>
              <a:off x="990600" y="1575599"/>
              <a:ext cx="11517438" cy="8638079"/>
              <a:chOff x="990600" y="1575599"/>
              <a:chExt cx="11517438" cy="8638079"/>
            </a:xfrm>
          </p:grpSpPr>
          <p:pic>
            <p:nvPicPr>
              <p:cNvPr id="11" name="圖片 10" descr="一張含有 文字, 螢幕擷取畫面, 字型, 文件 的圖片&#10;&#10;自動產生的描述">
                <a:extLst>
                  <a:ext uri="{FF2B5EF4-FFF2-40B4-BE49-F238E27FC236}">
                    <a16:creationId xmlns:a16="http://schemas.microsoft.com/office/drawing/2014/main" id="{ED712C0B-26E6-1FC9-9B8A-2A97437AE7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0600" y="1575599"/>
                <a:ext cx="11517438" cy="8638079"/>
              </a:xfrm>
              <a:prstGeom prst="rect">
                <a:avLst/>
              </a:prstGeom>
            </p:spPr>
          </p:pic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D5705B0-F73F-5803-535C-5EA33C5C35DD}"/>
                  </a:ext>
                </a:extLst>
              </p:cNvPr>
              <p:cNvSpPr/>
              <p:nvPr/>
            </p:nvSpPr>
            <p:spPr>
              <a:xfrm>
                <a:off x="1264761" y="9051925"/>
                <a:ext cx="4046220" cy="114299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AA1947B-CDBF-8280-00CF-DA1AE8BC10F6}"/>
                  </a:ext>
                </a:extLst>
              </p:cNvPr>
              <p:cNvSpPr/>
              <p:nvPr/>
            </p:nvSpPr>
            <p:spPr>
              <a:xfrm>
                <a:off x="1272999" y="7999567"/>
                <a:ext cx="6054479" cy="30084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5293EE2D-F081-D1A4-7ED6-E1076DD2AB25}"/>
                  </a:ext>
                </a:extLst>
              </p:cNvPr>
              <p:cNvSpPr/>
              <p:nvPr/>
            </p:nvSpPr>
            <p:spPr>
              <a:xfrm>
                <a:off x="6666012" y="6667500"/>
                <a:ext cx="3962400" cy="33908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6D3FBF69-B384-C9CC-4FB8-6623935D303F}"/>
                </a:ext>
              </a:extLst>
            </p:cNvPr>
            <p:cNvSpPr txBox="1"/>
            <p:nvPr/>
          </p:nvSpPr>
          <p:spPr>
            <a:xfrm>
              <a:off x="11790405" y="1625344"/>
              <a:ext cx="5920946" cy="298543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TW" altLang="en-US" sz="4000" b="1" dirty="0">
                  <a:latin typeface="Times New Roman" panose="02020603050405020304" pitchFamily="18" charset="0"/>
                  <a:ea typeface="DFKai-SB" panose="03000509000000000000" pitchFamily="49" charset="-120"/>
                  <a:cs typeface="DFKai-SB" panose="03000509000000000000" pitchFamily="49" charset="-120"/>
                </a:rPr>
                <a:t>電腦規格</a:t>
              </a:r>
              <a:endParaRPr kumimoji="1" lang="en-US" altLang="zh-TW" sz="4000" b="1" dirty="0">
                <a:latin typeface="Times New Roman" panose="02020603050405020304" pitchFamily="18" charset="0"/>
                <a:ea typeface="DFKai-SB" panose="03000509000000000000" pitchFamily="49" charset="-120"/>
                <a:cs typeface="DFKai-SB" panose="03000509000000000000" pitchFamily="49" charset="-120"/>
              </a:endParaRPr>
            </a:p>
            <a:p>
              <a:r>
                <a:rPr kumimoji="1" lang="en-US" altLang="zh-TW" sz="3200" dirty="0">
                  <a:latin typeface="Times New Roman" panose="02020603050405020304" pitchFamily="18" charset="0"/>
                  <a:ea typeface="DFKai-SB" panose="03000509000000000000" pitchFamily="49" charset="-120"/>
                  <a:cs typeface="DFKai-SB" panose="03000509000000000000" pitchFamily="49" charset="-120"/>
                </a:rPr>
                <a:t>CPU</a:t>
              </a:r>
              <a:r>
                <a:rPr kumimoji="1" lang="zh-TW" altLang="en-US" sz="3200" dirty="0">
                  <a:latin typeface="Times New Roman" panose="02020603050405020304" pitchFamily="18" charset="0"/>
                  <a:ea typeface="DFKai-SB" panose="03000509000000000000" pitchFamily="49" charset="-120"/>
                  <a:cs typeface="DFKai-SB" panose="03000509000000000000" pitchFamily="49" charset="-120"/>
                </a:rPr>
                <a:t>：</a:t>
              </a:r>
              <a:r>
                <a:rPr kumimoji="1" lang="en-US" altLang="zh-TW" sz="3200" dirty="0">
                  <a:latin typeface="Times New Roman" panose="02020603050405020304" pitchFamily="18" charset="0"/>
                  <a:ea typeface="DFKai-SB" panose="03000509000000000000" pitchFamily="49" charset="-120"/>
                  <a:cs typeface="DFKai-SB" panose="03000509000000000000" pitchFamily="49" charset="-120"/>
                </a:rPr>
                <a:t>Apple M1</a:t>
              </a:r>
            </a:p>
            <a:p>
              <a:r>
                <a:rPr kumimoji="1" lang="en-US" altLang="zh-TW" sz="3200" dirty="0">
                  <a:latin typeface="Times New Roman" panose="02020603050405020304" pitchFamily="18" charset="0"/>
                  <a:ea typeface="DFKai-SB" panose="03000509000000000000" pitchFamily="49" charset="-120"/>
                  <a:cs typeface="DFKai-SB" panose="03000509000000000000" pitchFamily="49" charset="-120"/>
                </a:rPr>
                <a:t>Memory</a:t>
              </a:r>
              <a:r>
                <a:rPr kumimoji="1" lang="zh-TW" altLang="en-US" sz="3200" dirty="0">
                  <a:latin typeface="Times New Roman" panose="02020603050405020304" pitchFamily="18" charset="0"/>
                  <a:ea typeface="DFKai-SB" panose="03000509000000000000" pitchFamily="49" charset="-120"/>
                  <a:cs typeface="DFKai-SB" panose="03000509000000000000" pitchFamily="49" charset="-120"/>
                </a:rPr>
                <a:t>：</a:t>
              </a:r>
              <a:r>
                <a:rPr kumimoji="1" lang="en-US" altLang="zh-TW" sz="3200" dirty="0">
                  <a:latin typeface="Times New Roman" panose="02020603050405020304" pitchFamily="18" charset="0"/>
                  <a:ea typeface="DFKai-SB" panose="03000509000000000000" pitchFamily="49" charset="-120"/>
                  <a:cs typeface="DFKai-SB" panose="03000509000000000000" pitchFamily="49" charset="-120"/>
                </a:rPr>
                <a:t>8GB</a:t>
              </a:r>
            </a:p>
            <a:p>
              <a:r>
                <a:rPr kumimoji="1" lang="zh-TW" altLang="en-US" sz="3200" dirty="0">
                  <a:latin typeface="Times New Roman" panose="02020603050405020304" pitchFamily="18" charset="0"/>
                  <a:ea typeface="DFKai-SB" panose="03000509000000000000" pitchFamily="49" charset="-120"/>
                  <a:cs typeface="DFKai-SB" panose="03000509000000000000" pitchFamily="49" charset="-120"/>
                </a:rPr>
                <a:t>作業環境：</a:t>
              </a:r>
              <a:r>
                <a:rPr kumimoji="1" lang="en-US" altLang="zh-TW" sz="3200" dirty="0">
                  <a:latin typeface="Times New Roman" panose="02020603050405020304" pitchFamily="18" charset="0"/>
                  <a:ea typeface="DFKai-SB" panose="03000509000000000000" pitchFamily="49" charset="-120"/>
                  <a:cs typeface="DFKai-SB" panose="03000509000000000000" pitchFamily="49" charset="-120"/>
                </a:rPr>
                <a:t>macOS Sonoma 14.0</a:t>
              </a:r>
            </a:p>
            <a:p>
              <a:r>
                <a:rPr kumimoji="1" lang="en-US" altLang="zh-TW" sz="3200" dirty="0" err="1">
                  <a:latin typeface="Times New Roman" panose="02020603050405020304" pitchFamily="18" charset="0"/>
                  <a:ea typeface="DFKai-SB" panose="03000509000000000000" pitchFamily="49" charset="-120"/>
                  <a:cs typeface="DFKai-SB" panose="03000509000000000000" pitchFamily="49" charset="-120"/>
                </a:rPr>
                <a:t>Gurobi</a:t>
              </a:r>
              <a:r>
                <a:rPr kumimoji="1" lang="zh-TW" altLang="en-US" sz="3200" dirty="0">
                  <a:latin typeface="Times New Roman" panose="02020603050405020304" pitchFamily="18" charset="0"/>
                  <a:ea typeface="DFKai-SB" panose="03000509000000000000" pitchFamily="49" charset="-120"/>
                  <a:cs typeface="DFKai-SB" panose="03000509000000000000" pitchFamily="49" charset="-120"/>
                </a:rPr>
                <a:t>版本：</a:t>
              </a:r>
              <a:r>
                <a:rPr kumimoji="1" lang="en-US" altLang="zh-TW" sz="3200" dirty="0">
                  <a:latin typeface="Times New Roman" panose="02020603050405020304" pitchFamily="18" charset="0"/>
                  <a:ea typeface="DFKai-SB" panose="03000509000000000000" pitchFamily="49" charset="-120"/>
                  <a:cs typeface="DFKai-SB" panose="03000509000000000000" pitchFamily="49" charset="-120"/>
                </a:rPr>
                <a:t>10.0.2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0794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2E7DEAE8-4B56-02A0-BEE6-D854794FF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D2F4CAAC-208A-1DA4-836A-35A7AE8C590E}"/>
              </a:ext>
            </a:extLst>
          </p:cNvPr>
          <p:cNvSpPr txBox="1"/>
          <p:nvPr/>
        </p:nvSpPr>
        <p:spPr>
          <a:xfrm>
            <a:off x="990600" y="432197"/>
            <a:ext cx="6320402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排班結果</a:t>
            </a:r>
            <a:endParaRPr lang="en-US" sz="8000" b="1" dirty="0">
              <a:solidFill>
                <a:schemeClr val="tx2">
                  <a:lumMod val="60000"/>
                  <a:lumOff val="40000"/>
                </a:schemeClr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sp>
        <p:nvSpPr>
          <p:cNvPr id="3" name="AutoShape 13">
            <a:extLst>
              <a:ext uri="{FF2B5EF4-FFF2-40B4-BE49-F238E27FC236}">
                <a16:creationId xmlns:a16="http://schemas.microsoft.com/office/drawing/2014/main" id="{BF63E5CD-5AD7-5B17-64F9-0161BAA6C97B}"/>
              </a:ext>
            </a:extLst>
          </p:cNvPr>
          <p:cNvSpPr/>
          <p:nvPr/>
        </p:nvSpPr>
        <p:spPr>
          <a:xfrm>
            <a:off x="17953530" y="0"/>
            <a:ext cx="668940" cy="10287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/>
          <a:lstStyle/>
          <a:p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4270DF89-8BF7-5D50-4F46-D3759C8E5956}"/>
              </a:ext>
            </a:extLst>
          </p:cNvPr>
          <p:cNvGrpSpPr/>
          <p:nvPr/>
        </p:nvGrpSpPr>
        <p:grpSpPr>
          <a:xfrm>
            <a:off x="990600" y="2171700"/>
            <a:ext cx="16840199" cy="6680597"/>
            <a:chOff x="990600" y="2171700"/>
            <a:chExt cx="16840199" cy="6680597"/>
          </a:xfrm>
        </p:grpSpPr>
        <p:pic>
          <p:nvPicPr>
            <p:cNvPr id="2" name="圖片 1" descr="一張含有 文字, 字型, 行, 螢幕擷取畫面 的圖片&#10;&#10;自動產生的描述">
              <a:extLst>
                <a:ext uri="{FF2B5EF4-FFF2-40B4-BE49-F238E27FC236}">
                  <a16:creationId xmlns:a16="http://schemas.microsoft.com/office/drawing/2014/main" id="{CFD0590F-7B0B-C94E-DBB1-3DA033457B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0280" b="37935"/>
            <a:stretch/>
          </p:blipFill>
          <p:spPr>
            <a:xfrm>
              <a:off x="990600" y="2171700"/>
              <a:ext cx="16840199" cy="6680597"/>
            </a:xfrm>
            <a:prstGeom prst="rect">
              <a:avLst/>
            </a:prstGeom>
          </p:spPr>
        </p:pic>
        <p:pic>
          <p:nvPicPr>
            <p:cNvPr id="4" name="圖片 3" descr="一張含有 文字, 字型, 行, 螢幕擷取畫面 的圖片&#10;&#10;自動產生的描述">
              <a:extLst>
                <a:ext uri="{FF2B5EF4-FFF2-40B4-BE49-F238E27FC236}">
                  <a16:creationId xmlns:a16="http://schemas.microsoft.com/office/drawing/2014/main" id="{AE1423FF-FDA3-A530-EE36-E9F4DC3BC7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37" t="61729" r="54646"/>
            <a:stretch/>
          </p:blipFill>
          <p:spPr>
            <a:xfrm>
              <a:off x="9144000" y="3911942"/>
              <a:ext cx="8537283" cy="4355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3935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2E7DEAE8-4B56-02A0-BEE6-D854794FF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D2F4CAAC-208A-1DA4-836A-35A7AE8C590E}"/>
              </a:ext>
            </a:extLst>
          </p:cNvPr>
          <p:cNvSpPr txBox="1"/>
          <p:nvPr/>
        </p:nvSpPr>
        <p:spPr>
          <a:xfrm>
            <a:off x="990600" y="432197"/>
            <a:ext cx="6320402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階段二排班</a:t>
            </a:r>
            <a:endParaRPr lang="en-US" sz="8000" b="1" dirty="0">
              <a:solidFill>
                <a:schemeClr val="tx2">
                  <a:lumMod val="60000"/>
                  <a:lumOff val="40000"/>
                </a:schemeClr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sp>
        <p:nvSpPr>
          <p:cNvPr id="24" name="AutoShape 6">
            <a:extLst>
              <a:ext uri="{FF2B5EF4-FFF2-40B4-BE49-F238E27FC236}">
                <a16:creationId xmlns:a16="http://schemas.microsoft.com/office/drawing/2014/main" id="{0840BA2C-13D7-3918-8E01-1864E8F205CA}"/>
              </a:ext>
            </a:extLst>
          </p:cNvPr>
          <p:cNvSpPr/>
          <p:nvPr/>
        </p:nvSpPr>
        <p:spPr>
          <a:xfrm>
            <a:off x="-304800" y="10004425"/>
            <a:ext cx="18897600" cy="67525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/>
          <a:lstStyle/>
          <a:p>
            <a:endParaRPr lang="zh-TW" altLang="en-US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3851ADCE-18D5-85F5-4E64-E1B162831538}"/>
              </a:ext>
            </a:extLst>
          </p:cNvPr>
          <p:cNvCxnSpPr/>
          <p:nvPr/>
        </p:nvCxnSpPr>
        <p:spPr>
          <a:xfrm>
            <a:off x="-304800" y="9791700"/>
            <a:ext cx="19202400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>
            <a:extLst>
              <a:ext uri="{FF2B5EF4-FFF2-40B4-BE49-F238E27FC236}">
                <a16:creationId xmlns:a16="http://schemas.microsoft.com/office/drawing/2014/main" id="{FFB94C50-F03E-751E-F0EA-C4BF5185F770}"/>
              </a:ext>
            </a:extLst>
          </p:cNvPr>
          <p:cNvSpPr txBox="1"/>
          <p:nvPr/>
        </p:nvSpPr>
        <p:spPr>
          <a:xfrm>
            <a:off x="990600" y="1638300"/>
            <a:ext cx="15925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225" algn="just">
              <a:lnSpc>
                <a:spcPct val="150000"/>
              </a:lnSpc>
            </a:pPr>
            <a:r>
              <a:rPr lang="zh-TW" altLang="en-US" sz="4000" b="1" kern="1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標楷體" panose="03000509000000000000" pitchFamily="49" charset="-120"/>
              </a:rPr>
              <a:t>目標式</a:t>
            </a:r>
            <a:endParaRPr kumimoji="1" lang="en-US" altLang="zh-TW" sz="3600" b="1" kern="100"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ea typeface="標楷體" panose="03000509000000000000" pitchFamily="49" charset="-120"/>
            </a:endParaRPr>
          </a:p>
          <a:p>
            <a:pPr marL="479425" lvl="1" algn="just"/>
            <a:r>
              <a:rPr kumimoji="1" lang="zh-TW" altLang="en-US" sz="3600" kern="100" dirty="0">
                <a:latin typeface="Times New Roman" panose="02020603050405020304" pitchFamily="18" charset="0"/>
                <a:ea typeface="標楷體" panose="03000509000000000000" pitchFamily="49" charset="-120"/>
              </a:rPr>
              <a:t>最小化兩週排班人員</a:t>
            </a:r>
            <a:endParaRPr lang="en-US" altLang="zh-TW" sz="4000" kern="100" dirty="0">
              <a:latin typeface="Times New Roman" panose="02020603050405020304" pitchFamily="18" charset="0"/>
              <a:ea typeface="標楷體" panose="03000509000000000000" pitchFamily="49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0B5D5D8-B6F4-CE19-8821-EAB478D27A89}"/>
              </a:ext>
            </a:extLst>
          </p:cNvPr>
          <p:cNvSpPr txBox="1"/>
          <p:nvPr/>
        </p:nvSpPr>
        <p:spPr>
          <a:xfrm>
            <a:off x="990600" y="3634800"/>
            <a:ext cx="15925800" cy="5073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225" algn="just">
              <a:lnSpc>
                <a:spcPct val="150000"/>
              </a:lnSpc>
            </a:pPr>
            <a:r>
              <a:rPr lang="zh-TW" altLang="en-US" sz="4000" b="1" kern="1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標楷體" panose="03000509000000000000" pitchFamily="49" charset="-120"/>
              </a:rPr>
              <a:t>限制式</a:t>
            </a:r>
            <a:endParaRPr lang="en-US" altLang="zh-TW" sz="4000" b="1" kern="100"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ea typeface="標楷體" panose="03000509000000000000" pitchFamily="49" charset="-120"/>
            </a:endParaRPr>
          </a:p>
          <a:p>
            <a:pPr marL="1050925" lvl="1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600" kern="0" dirty="0">
                <a:effectLst/>
                <a:latin typeface="Times New Roman" panose="02020603050405020304" pitchFamily="18" charset="0"/>
                <a:ea typeface="標楷體" panose="03000509000000000000" pitchFamily="49" charset="-120"/>
                <a:cs typeface="新細明體" panose="02020500000000000000" pitchFamily="18" charset="-120"/>
              </a:rPr>
              <a:t>修改：每週一至週五、每週</a:t>
            </a:r>
            <a:r>
              <a:rPr lang="zh-TW" altLang="zh-TW" sz="3600" kern="0" dirty="0">
                <a:effectLst/>
                <a:latin typeface="Times New Roman" panose="02020603050405020304" pitchFamily="18" charset="0"/>
                <a:ea typeface="標楷體" panose="03000509000000000000" pitchFamily="49" charset="-120"/>
                <a:cs typeface="新細明體" panose="02020500000000000000" pitchFamily="18" charset="-120"/>
              </a:rPr>
              <a:t>六</a:t>
            </a:r>
            <a:r>
              <a:rPr lang="zh-TW" altLang="en-US" sz="3600" kern="0" dirty="0">
                <a:effectLst/>
                <a:latin typeface="Times New Roman" panose="02020603050405020304" pitchFamily="18" charset="0"/>
                <a:ea typeface="標楷體" panose="03000509000000000000" pitchFamily="49" charset="-120"/>
                <a:cs typeface="新細明體" panose="02020500000000000000" pitchFamily="18" charset="-120"/>
              </a:rPr>
              <a:t>、日限制式天數</a:t>
            </a:r>
            <a:endParaRPr lang="en-US" altLang="zh-TW" sz="3600" kern="0" dirty="0">
              <a:effectLst/>
              <a:latin typeface="Times New Roman" panose="02020603050405020304" pitchFamily="18" charset="0"/>
              <a:ea typeface="標楷體" panose="03000509000000000000" pitchFamily="49" charset="-120"/>
              <a:cs typeface="新細明體" panose="02020500000000000000" pitchFamily="18" charset="-120"/>
            </a:endParaRPr>
          </a:p>
          <a:p>
            <a:pPr marL="1050925" lvl="1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600" kern="0" dirty="0">
                <a:latin typeface="Times New Roman" panose="02020603050405020304" pitchFamily="18" charset="0"/>
                <a:ea typeface="標楷體" panose="03000509000000000000" pitchFamily="49" charset="-120"/>
              </a:rPr>
              <a:t>新增：第二週排班條件</a:t>
            </a:r>
            <a:r>
              <a:rPr lang="zh-TW" altLang="zh-TW" sz="3600" dirty="0">
                <a:effectLst/>
              </a:rPr>
              <a:t> </a:t>
            </a:r>
            <a:endParaRPr lang="en-US" altLang="zh-TW" sz="3600" dirty="0">
              <a:effectLst/>
            </a:endParaRPr>
          </a:p>
          <a:p>
            <a:pPr marL="1965325" lvl="3" indent="-5715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zh-TW" altLang="en-US" sz="3600" kern="100" dirty="0">
                <a:latin typeface="Times New Roman" panose="02020603050405020304" pitchFamily="18" charset="0"/>
                <a:ea typeface="標楷體" panose="03000509000000000000" pitchFamily="49" charset="-120"/>
              </a:rPr>
              <a:t>休假</a:t>
            </a:r>
            <a:endParaRPr lang="en-US" altLang="zh-TW" sz="3600" kern="100" dirty="0">
              <a:latin typeface="Times New Roman" panose="02020603050405020304" pitchFamily="18" charset="0"/>
              <a:ea typeface="標楷體" panose="03000509000000000000" pitchFamily="49" charset="-120"/>
            </a:endParaRPr>
          </a:p>
          <a:p>
            <a:pPr marL="1965325" lvl="3" indent="-5715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zh-TW" altLang="en-US" sz="3600" kern="100" dirty="0">
                <a:latin typeface="Times New Roman" panose="02020603050405020304" pitchFamily="18" charset="0"/>
                <a:ea typeface="標楷體" panose="03000509000000000000" pitchFamily="49" charset="-120"/>
              </a:rPr>
              <a:t>輪班</a:t>
            </a:r>
            <a:endParaRPr lang="en-US" altLang="zh-TW" sz="3600" kern="100" dirty="0">
              <a:latin typeface="Times New Roman" panose="02020603050405020304" pitchFamily="18" charset="0"/>
              <a:ea typeface="標楷體" panose="03000509000000000000" pitchFamily="49" charset="-120"/>
            </a:endParaRPr>
          </a:p>
          <a:p>
            <a:pPr marL="1965325" lvl="3" indent="-57150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zh-TW" altLang="en-US" sz="3600" kern="100" dirty="0">
                <a:latin typeface="Times New Roman" panose="02020603050405020304" pitchFamily="18" charset="0"/>
                <a:ea typeface="標楷體" panose="03000509000000000000" pitchFamily="49" charset="-120"/>
              </a:rPr>
              <a:t>代班</a:t>
            </a:r>
            <a:endParaRPr lang="en-US" altLang="zh-TW" sz="3600" kern="100" dirty="0">
              <a:latin typeface="Times New Roman" panose="02020603050405020304" pitchFamily="18" charset="0"/>
              <a:ea typeface="標楷體" panose="0300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3692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2E7DEAE8-4B56-02A0-BEE6-D854794FF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D2F4CAAC-208A-1DA4-836A-35A7AE8C590E}"/>
              </a:ext>
            </a:extLst>
          </p:cNvPr>
          <p:cNvSpPr txBox="1"/>
          <p:nvPr/>
        </p:nvSpPr>
        <p:spPr>
          <a:xfrm>
            <a:off x="990600" y="432197"/>
            <a:ext cx="6320402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求解結果</a:t>
            </a:r>
            <a:endParaRPr lang="en-US" sz="8000" b="1" dirty="0">
              <a:solidFill>
                <a:schemeClr val="tx2">
                  <a:lumMod val="60000"/>
                  <a:lumOff val="40000"/>
                </a:schemeClr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630F805E-5AE3-4DEF-6C6B-7A3ED1C365B3}"/>
              </a:ext>
            </a:extLst>
          </p:cNvPr>
          <p:cNvGrpSpPr/>
          <p:nvPr/>
        </p:nvGrpSpPr>
        <p:grpSpPr>
          <a:xfrm>
            <a:off x="990599" y="1769602"/>
            <a:ext cx="10908429" cy="8326897"/>
            <a:chOff x="990599" y="1769602"/>
            <a:chExt cx="10908429" cy="8326897"/>
          </a:xfrm>
        </p:grpSpPr>
        <p:pic>
          <p:nvPicPr>
            <p:cNvPr id="2" name="圖片 1" descr="一張含有 文字, 螢幕擷取畫面, 字型, 文件 的圖片&#10;&#10;自動產生的描述">
              <a:extLst>
                <a:ext uri="{FF2B5EF4-FFF2-40B4-BE49-F238E27FC236}">
                  <a16:creationId xmlns:a16="http://schemas.microsoft.com/office/drawing/2014/main" id="{1AF88781-19CB-DF36-1D2C-C0253B203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0599" y="1769602"/>
              <a:ext cx="10908429" cy="8326897"/>
            </a:xfrm>
            <a:prstGeom prst="rect">
              <a:avLst/>
            </a:prstGeom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FEA99E70-B3CA-1A4B-E89C-D2B9D346B754}"/>
                </a:ext>
              </a:extLst>
            </p:cNvPr>
            <p:cNvSpPr/>
            <p:nvPr/>
          </p:nvSpPr>
          <p:spPr>
            <a:xfrm>
              <a:off x="1032121" y="9199095"/>
              <a:ext cx="4046220" cy="8486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A387EF8B-57D2-9F96-A0FF-D11247D9FAB7}"/>
                </a:ext>
              </a:extLst>
            </p:cNvPr>
            <p:cNvSpPr/>
            <p:nvPr/>
          </p:nvSpPr>
          <p:spPr>
            <a:xfrm>
              <a:off x="1032121" y="8347853"/>
              <a:ext cx="6054479" cy="30084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D51E46AC-AFBC-FE37-A43E-831F7037712A}"/>
                </a:ext>
              </a:extLst>
            </p:cNvPr>
            <p:cNvSpPr/>
            <p:nvPr/>
          </p:nvSpPr>
          <p:spPr>
            <a:xfrm>
              <a:off x="6781800" y="6972300"/>
              <a:ext cx="3962400" cy="33908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6" name="AutoShape 13">
            <a:extLst>
              <a:ext uri="{FF2B5EF4-FFF2-40B4-BE49-F238E27FC236}">
                <a16:creationId xmlns:a16="http://schemas.microsoft.com/office/drawing/2014/main" id="{5F9B6AD5-ECB5-0402-E53E-CB04AD1816B1}"/>
              </a:ext>
            </a:extLst>
          </p:cNvPr>
          <p:cNvSpPr/>
          <p:nvPr/>
        </p:nvSpPr>
        <p:spPr>
          <a:xfrm>
            <a:off x="17953530" y="0"/>
            <a:ext cx="668940" cy="10287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6869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2E7DEAE8-4B56-02A0-BEE6-D854794FF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D2F4CAAC-208A-1DA4-836A-35A7AE8C590E}"/>
              </a:ext>
            </a:extLst>
          </p:cNvPr>
          <p:cNvSpPr txBox="1"/>
          <p:nvPr/>
        </p:nvSpPr>
        <p:spPr>
          <a:xfrm>
            <a:off x="990600" y="432197"/>
            <a:ext cx="6320402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排班結果</a:t>
            </a:r>
            <a:endParaRPr lang="en-US" sz="8000" b="1" dirty="0">
              <a:solidFill>
                <a:schemeClr val="tx2">
                  <a:lumMod val="60000"/>
                  <a:lumOff val="40000"/>
                </a:schemeClr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sp>
        <p:nvSpPr>
          <p:cNvPr id="24" name="AutoShape 6">
            <a:extLst>
              <a:ext uri="{FF2B5EF4-FFF2-40B4-BE49-F238E27FC236}">
                <a16:creationId xmlns:a16="http://schemas.microsoft.com/office/drawing/2014/main" id="{0840BA2C-13D7-3918-8E01-1864E8F205CA}"/>
              </a:ext>
            </a:extLst>
          </p:cNvPr>
          <p:cNvSpPr/>
          <p:nvPr/>
        </p:nvSpPr>
        <p:spPr>
          <a:xfrm>
            <a:off x="-304800" y="10004425"/>
            <a:ext cx="18897600" cy="67525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/>
          <a:lstStyle/>
          <a:p>
            <a:endParaRPr lang="zh-TW" altLang="en-US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3851ADCE-18D5-85F5-4E64-E1B162831538}"/>
              </a:ext>
            </a:extLst>
          </p:cNvPr>
          <p:cNvCxnSpPr/>
          <p:nvPr/>
        </p:nvCxnSpPr>
        <p:spPr>
          <a:xfrm>
            <a:off x="-304800" y="9791700"/>
            <a:ext cx="19202400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>
            <a:extLst>
              <a:ext uri="{FF2B5EF4-FFF2-40B4-BE49-F238E27FC236}">
                <a16:creationId xmlns:a16="http://schemas.microsoft.com/office/drawing/2014/main" id="{DE186F7F-765C-5118-A121-8C292C648FAF}"/>
              </a:ext>
            </a:extLst>
          </p:cNvPr>
          <p:cNvGrpSpPr/>
          <p:nvPr/>
        </p:nvGrpSpPr>
        <p:grpSpPr>
          <a:xfrm>
            <a:off x="323850" y="2025120"/>
            <a:ext cx="17640300" cy="7415742"/>
            <a:chOff x="609600" y="2025120"/>
            <a:chExt cx="17640300" cy="7415742"/>
          </a:xfrm>
        </p:grpSpPr>
        <p:pic>
          <p:nvPicPr>
            <p:cNvPr id="2" name="圖片 1" descr="一張含有 螢幕擷取畫面, 文字, 樣式 的圖片&#10;&#10;自動產生的描述">
              <a:extLst>
                <a:ext uri="{FF2B5EF4-FFF2-40B4-BE49-F238E27FC236}">
                  <a16:creationId xmlns:a16="http://schemas.microsoft.com/office/drawing/2014/main" id="{0AF920AE-0D42-4BC1-1F5F-CAEF3BAAB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" y="2101190"/>
              <a:ext cx="8678202" cy="7137821"/>
            </a:xfrm>
            <a:prstGeom prst="rect">
              <a:avLst/>
            </a:prstGeom>
          </p:spPr>
        </p:pic>
        <p:pic>
          <p:nvPicPr>
            <p:cNvPr id="3" name="圖片 2" descr="一張含有 螢幕擷取畫面, 文字, 樣式 的圖片&#10;&#10;自動產生的描述">
              <a:extLst>
                <a:ext uri="{FF2B5EF4-FFF2-40B4-BE49-F238E27FC236}">
                  <a16:creationId xmlns:a16="http://schemas.microsoft.com/office/drawing/2014/main" id="{6F9804CA-40F1-2C56-A611-80BA5F8A6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09799" y="2101190"/>
              <a:ext cx="8640101" cy="7157099"/>
            </a:xfrm>
            <a:prstGeom prst="rect">
              <a:avLst/>
            </a:prstGeom>
          </p:spPr>
        </p:pic>
        <p:cxnSp>
          <p:nvCxnSpPr>
            <p:cNvPr id="4" name="直線接點 3">
              <a:extLst>
                <a:ext uri="{FF2B5EF4-FFF2-40B4-BE49-F238E27FC236}">
                  <a16:creationId xmlns:a16="http://schemas.microsoft.com/office/drawing/2014/main" id="{0A0D560B-4219-DA0E-3D8E-AFB4E243684A}"/>
                </a:ext>
              </a:extLst>
            </p:cNvPr>
            <p:cNvCxnSpPr>
              <a:cxnSpLocks/>
            </p:cNvCxnSpPr>
            <p:nvPr/>
          </p:nvCxnSpPr>
          <p:spPr>
            <a:xfrm>
              <a:off x="9372600" y="2025120"/>
              <a:ext cx="0" cy="7415742"/>
            </a:xfrm>
            <a:prstGeom prst="line">
              <a:avLst/>
            </a:prstGeom>
            <a:ln w="38100">
              <a:solidFill>
                <a:schemeClr val="tx2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855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2E7DEAE8-4B56-02A0-BEE6-D854794FF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D2F4CAAC-208A-1DA4-836A-35A7AE8C590E}"/>
              </a:ext>
            </a:extLst>
          </p:cNvPr>
          <p:cNvSpPr txBox="1"/>
          <p:nvPr/>
        </p:nvSpPr>
        <p:spPr>
          <a:xfrm>
            <a:off x="990600" y="432197"/>
            <a:ext cx="6320402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心得</a:t>
            </a:r>
            <a:endParaRPr lang="en-US" sz="8000" b="1" dirty="0">
              <a:solidFill>
                <a:schemeClr val="tx2">
                  <a:lumMod val="60000"/>
                  <a:lumOff val="40000"/>
                </a:schemeClr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sp>
        <p:nvSpPr>
          <p:cNvPr id="24" name="AutoShape 6">
            <a:extLst>
              <a:ext uri="{FF2B5EF4-FFF2-40B4-BE49-F238E27FC236}">
                <a16:creationId xmlns:a16="http://schemas.microsoft.com/office/drawing/2014/main" id="{0840BA2C-13D7-3918-8E01-1864E8F205CA}"/>
              </a:ext>
            </a:extLst>
          </p:cNvPr>
          <p:cNvSpPr/>
          <p:nvPr/>
        </p:nvSpPr>
        <p:spPr>
          <a:xfrm>
            <a:off x="-304800" y="10004425"/>
            <a:ext cx="18897600" cy="67525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/>
          <a:lstStyle/>
          <a:p>
            <a:endParaRPr lang="zh-TW" altLang="en-US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3851ADCE-18D5-85F5-4E64-E1B162831538}"/>
              </a:ext>
            </a:extLst>
          </p:cNvPr>
          <p:cNvCxnSpPr/>
          <p:nvPr/>
        </p:nvCxnSpPr>
        <p:spPr>
          <a:xfrm>
            <a:off x="-304800" y="9791700"/>
            <a:ext cx="19202400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3FA83655-F3F1-DA68-D4E6-183D717F79D1}"/>
              </a:ext>
            </a:extLst>
          </p:cNvPr>
          <p:cNvSpPr txBox="1"/>
          <p:nvPr/>
        </p:nvSpPr>
        <p:spPr>
          <a:xfrm>
            <a:off x="990600" y="2048924"/>
            <a:ext cx="16154400" cy="1830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4000" dirty="0">
                <a:effectLst/>
                <a:latin typeface="Times New Roman" panose="02020603050405020304" pitchFamily="18" charset="0"/>
                <a:ea typeface="標楷體" panose="03000509000000000000" pitchFamily="49" charset="-120"/>
                <a:cs typeface="新細明體" panose="02020500000000000000" pitchFamily="18" charset="-120"/>
              </a:rPr>
              <a:t>排班問題的複雜性</a:t>
            </a:r>
            <a:endParaRPr lang="en-US" altLang="zh-TW" sz="4000" dirty="0">
              <a:effectLst/>
              <a:latin typeface="Times New Roman" panose="02020603050405020304" pitchFamily="18" charset="0"/>
              <a:ea typeface="標楷體" panose="03000509000000000000" pitchFamily="49" charset="-120"/>
              <a:cs typeface="新細明體" panose="02020500000000000000" pitchFamily="18" charset="-120"/>
            </a:endParaRP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49" charset="-120"/>
                <a:cs typeface="新細明體" panose="02020500000000000000" pitchFamily="18" charset="-120"/>
              </a:rPr>
              <a:t>陣列的便捷性</a:t>
            </a:r>
            <a:endParaRPr lang="en-US" altLang="zh-TW" sz="4000" dirty="0">
              <a:effectLst/>
              <a:latin typeface="Times New Roman" panose="02020603050405020304" pitchFamily="18" charset="0"/>
              <a:ea typeface="標楷體" panose="03000509000000000000" pitchFamily="49" charset="-120"/>
              <a:cs typeface="新細明體" panose="02020500000000000000" pitchFamily="18" charset="-120"/>
            </a:endParaRPr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74CB66E4-862F-CF8A-D3A8-12E7BE811809}"/>
              </a:ext>
            </a:extLst>
          </p:cNvPr>
          <p:cNvSpPr/>
          <p:nvPr/>
        </p:nvSpPr>
        <p:spPr>
          <a:xfrm>
            <a:off x="10210800" y="4265239"/>
            <a:ext cx="6061429" cy="4993061"/>
          </a:xfrm>
          <a:custGeom>
            <a:avLst/>
            <a:gdLst/>
            <a:ahLst/>
            <a:cxnLst/>
            <a:rect l="l" t="t" r="r" b="b"/>
            <a:pathLst>
              <a:path w="5375629" h="4114800">
                <a:moveTo>
                  <a:pt x="0" y="0"/>
                </a:moveTo>
                <a:lnTo>
                  <a:pt x="5375630" y="0"/>
                </a:lnTo>
                <a:lnTo>
                  <a:pt x="53756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1530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990600" y="432197"/>
            <a:ext cx="6320402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目錄</a:t>
            </a:r>
            <a:endParaRPr lang="en-US" sz="8000" b="1" dirty="0">
              <a:solidFill>
                <a:schemeClr val="tx2">
                  <a:lumMod val="60000"/>
                  <a:lumOff val="40000"/>
                </a:schemeClr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11A3576-2F4D-8990-1794-F95404778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2" name="副標題 2">
            <a:extLst>
              <a:ext uri="{FF2B5EF4-FFF2-40B4-BE49-F238E27FC236}">
                <a16:creationId xmlns:a16="http://schemas.microsoft.com/office/drawing/2014/main" id="{41A571A4-B7ED-3EFB-E069-87C5849AD772}"/>
              </a:ext>
            </a:extLst>
          </p:cNvPr>
          <p:cNvSpPr txBox="1">
            <a:spLocks/>
          </p:cNvSpPr>
          <p:nvPr/>
        </p:nvSpPr>
        <p:spPr>
          <a:xfrm>
            <a:off x="4564822" y="2105074"/>
            <a:ext cx="6320402" cy="7153226"/>
          </a:xfrm>
          <a:prstGeom prst="rect">
            <a:avLst/>
          </a:prstGeom>
        </p:spPr>
        <p:txBody>
          <a:bodyPr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4000500" algn="l"/>
              </a:tabLst>
            </a:pPr>
            <a:r>
              <a:rPr lang="zh-TW" altLang="en-US" sz="48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人員排班問題</a:t>
            </a:r>
            <a:endParaRPr lang="en-US" altLang="zh-TW" sz="4800" dirty="0">
              <a:solidFill>
                <a:srgbClr val="4AAF48"/>
              </a:solidFill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  <a:tabLst>
                <a:tab pos="4000500" algn="l"/>
              </a:tabLst>
            </a:pPr>
            <a:r>
              <a:rPr lang="zh-TW" altLang="en-US" sz="48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三種人員排班問題</a:t>
            </a:r>
            <a:endParaRPr lang="en-US" altLang="zh-TW" sz="4800" dirty="0">
              <a:solidFill>
                <a:srgbClr val="4AAF48"/>
              </a:solidFill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  <a:tabLst>
                <a:tab pos="4000500" algn="l"/>
              </a:tabLst>
            </a:pPr>
            <a:r>
              <a:rPr lang="zh-TW" altLang="en-US" sz="48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階段一排班</a:t>
            </a:r>
            <a:endParaRPr lang="en-US" altLang="zh-TW" sz="4800" dirty="0"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  <a:tabLst>
                <a:tab pos="4000500" algn="l"/>
              </a:tabLst>
            </a:pPr>
            <a:r>
              <a:rPr lang="zh-TW" altLang="en-US" sz="48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階段二排班</a:t>
            </a:r>
            <a:endParaRPr lang="en-US" altLang="zh-TW" sz="4800" dirty="0"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  <a:tabLst>
                <a:tab pos="4000500" algn="l"/>
              </a:tabLst>
            </a:pPr>
            <a:r>
              <a:rPr lang="zh-TW" altLang="en-US" sz="48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心得與感想</a:t>
            </a:r>
            <a:endParaRPr lang="en-US" altLang="zh-TW" sz="4800" dirty="0"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  <a:tabLst>
                <a:tab pos="4000500" algn="l"/>
              </a:tabLst>
            </a:pPr>
            <a:r>
              <a:rPr lang="zh-TW" altLang="en-US" sz="48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參考文獻</a:t>
            </a:r>
            <a:endParaRPr lang="en-US" altLang="zh-TW" sz="4800" dirty="0"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</p:txBody>
      </p:sp>
      <p:sp>
        <p:nvSpPr>
          <p:cNvPr id="16" name="副標題 2">
            <a:extLst>
              <a:ext uri="{FF2B5EF4-FFF2-40B4-BE49-F238E27FC236}">
                <a16:creationId xmlns:a16="http://schemas.microsoft.com/office/drawing/2014/main" id="{E32EC7A5-BEE0-00A1-2E51-FD40F044E3C8}"/>
              </a:ext>
            </a:extLst>
          </p:cNvPr>
          <p:cNvSpPr txBox="1">
            <a:spLocks/>
          </p:cNvSpPr>
          <p:nvPr/>
        </p:nvSpPr>
        <p:spPr>
          <a:xfrm>
            <a:off x="3371874" y="2086023"/>
            <a:ext cx="1905000" cy="7153226"/>
          </a:xfrm>
          <a:prstGeom prst="rect">
            <a:avLst/>
          </a:prstGeom>
        </p:spPr>
        <p:txBody>
          <a:bodyPr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4000500" algn="l"/>
              </a:tabLst>
            </a:pPr>
            <a:r>
              <a:rPr lang="en-US" altLang="zh-TW" sz="4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TW" sz="4800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  <a:tabLst>
                <a:tab pos="4000500" algn="l"/>
              </a:tabLst>
            </a:pPr>
            <a:r>
              <a:rPr lang="en-US" altLang="zh-TW" sz="4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TW" sz="4800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50000"/>
              </a:lnSpc>
              <a:buAutoNum type="arabicPlain" startAt="3"/>
              <a:tabLst>
                <a:tab pos="4000500" algn="l"/>
              </a:tabLst>
            </a:pPr>
            <a:r>
              <a:rPr lang="zh-TW" altLang="en-US" sz="4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endParaRPr lang="en-US" altLang="zh-TW" sz="4800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50000"/>
              </a:lnSpc>
              <a:buAutoNum type="arabicPlain" startAt="3"/>
              <a:tabLst>
                <a:tab pos="4000500" algn="l"/>
              </a:tabLst>
            </a:pPr>
            <a:r>
              <a:rPr lang="zh-TW" altLang="en-US" sz="4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endParaRPr lang="en-US" altLang="zh-TW" sz="4800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50000"/>
              </a:lnSpc>
              <a:buAutoNum type="arabicPlain" startAt="3"/>
              <a:tabLst>
                <a:tab pos="4000500" algn="l"/>
              </a:tabLst>
            </a:pPr>
            <a:r>
              <a:rPr lang="zh-TW" altLang="en-US" sz="4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endParaRPr lang="en-US" altLang="zh-TW" sz="4800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50000"/>
              </a:lnSpc>
              <a:buAutoNum type="arabicPlain" startAt="3"/>
              <a:tabLst>
                <a:tab pos="4000500" algn="l"/>
              </a:tabLst>
            </a:pPr>
            <a:r>
              <a:rPr lang="zh-TW" altLang="en-US" sz="4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 </a:t>
            </a:r>
            <a:endParaRPr lang="en-US" altLang="zh-TW" sz="4800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B1EE3F27-B202-62A5-0974-4C867ACDCE46}"/>
              </a:ext>
            </a:extLst>
          </p:cNvPr>
          <p:cNvSpPr/>
          <p:nvPr/>
        </p:nvSpPr>
        <p:spPr>
          <a:xfrm>
            <a:off x="11734800" y="3724867"/>
            <a:ext cx="4519577" cy="3875537"/>
          </a:xfrm>
          <a:custGeom>
            <a:avLst/>
            <a:gdLst/>
            <a:ahLst/>
            <a:cxnLst/>
            <a:rect l="l" t="t" r="r" b="b"/>
            <a:pathLst>
              <a:path w="3139643" h="2692244">
                <a:moveTo>
                  <a:pt x="0" y="0"/>
                </a:moveTo>
                <a:lnTo>
                  <a:pt x="3139643" y="0"/>
                </a:lnTo>
                <a:lnTo>
                  <a:pt x="3139643" y="2692244"/>
                </a:lnTo>
                <a:lnTo>
                  <a:pt x="0" y="2692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9" name="AutoShape 13">
            <a:extLst>
              <a:ext uri="{FF2B5EF4-FFF2-40B4-BE49-F238E27FC236}">
                <a16:creationId xmlns:a16="http://schemas.microsoft.com/office/drawing/2014/main" id="{D0BA965B-B1B2-DF3C-794E-357F652D5860}"/>
              </a:ext>
            </a:extLst>
          </p:cNvPr>
          <p:cNvSpPr/>
          <p:nvPr/>
        </p:nvSpPr>
        <p:spPr>
          <a:xfrm>
            <a:off x="17953530" y="0"/>
            <a:ext cx="668940" cy="10287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A881E252-51F8-5152-D521-B2F3978C8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4EDBDAEC-54F1-834C-57A3-D508080D147B}"/>
              </a:ext>
            </a:extLst>
          </p:cNvPr>
          <p:cNvSpPr txBox="1"/>
          <p:nvPr/>
        </p:nvSpPr>
        <p:spPr>
          <a:xfrm>
            <a:off x="990600" y="432197"/>
            <a:ext cx="6320402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工作分配</a:t>
            </a:r>
            <a:endParaRPr lang="en-US" sz="8000" b="1" dirty="0">
              <a:solidFill>
                <a:schemeClr val="tx2">
                  <a:lumMod val="60000"/>
                  <a:lumOff val="40000"/>
                </a:schemeClr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2039CA8F-4822-D641-1DD9-F266B2E9B8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51051"/>
              </p:ext>
            </p:extLst>
          </p:nvPr>
        </p:nvGraphicFramePr>
        <p:xfrm>
          <a:off x="990601" y="1765895"/>
          <a:ext cx="16078199" cy="8088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199">
                  <a:extLst>
                    <a:ext uri="{9D8B030D-6E8A-4147-A177-3AD203B41FA5}">
                      <a16:colId xmlns:a16="http://schemas.microsoft.com/office/drawing/2014/main" val="318807803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50380955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40172715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22564016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41662894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40001928"/>
                    </a:ext>
                  </a:extLst>
                </a:gridCol>
              </a:tblGrid>
              <a:tr h="117824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0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標楷體" panose="03000509000000000000" pitchFamily="49" charset="-120"/>
                        </a:rPr>
                        <a:t>組員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0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標楷體" panose="03000509000000000000" pitchFamily="49" charset="-120"/>
                        </a:rPr>
                        <a:t>查找文獻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0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標楷體" panose="03000509000000000000" pitchFamily="49" charset="-120"/>
                        </a:rPr>
                        <a:t>撰寫程式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0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標楷體" panose="03000509000000000000" pitchFamily="49" charset="-120"/>
                        </a:rPr>
                        <a:t>程式驗證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0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標楷體" panose="03000509000000000000" pitchFamily="49" charset="-120"/>
                        </a:rPr>
                        <a:t>文書製作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0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標楷體" panose="03000509000000000000" pitchFamily="49" charset="-120"/>
                        </a:rPr>
                        <a:t>簡報製作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6741093"/>
                  </a:ext>
                </a:extLst>
              </a:tr>
              <a:tr h="1382130"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3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49" charset="-120"/>
                          <a:cs typeface="新細明體" panose="02020500000000000000" pitchFamily="18" charset="-120"/>
                        </a:rPr>
                        <a:t>蘇慧誼</a:t>
                      </a:r>
                      <a:endParaRPr lang="en-US" altLang="zh-TW" sz="3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  <a:cs typeface="新細明體" panose="02020500000000000000" pitchFamily="18" charset="-120"/>
                      </a:endParaRPr>
                    </a:p>
                    <a:p>
                      <a:pPr algn="ctr"/>
                      <a:r>
                        <a:rPr lang="en-US" altLang="zh-TW" sz="3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49" charset="-120"/>
                          <a:cs typeface="新細明體" panose="02020500000000000000" pitchFamily="18" charset="-120"/>
                        </a:rPr>
                        <a:t>10957260</a:t>
                      </a:r>
                      <a:endParaRPr lang="zh-TW" altLang="en-US" sz="3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</a:t>
                      </a:r>
                      <a:r>
                        <a:rPr lang="zh-TW" altLang="zh-TW" sz="4000" dirty="0">
                          <a:effectLst/>
                        </a:rPr>
                        <a:t> </a:t>
                      </a:r>
                      <a:endParaRPr lang="zh-TW" altLang="en-US" sz="40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40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40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</a:t>
                      </a:r>
                      <a:endParaRPr lang="zh-TW" altLang="en-US" sz="40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40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9027682"/>
                  </a:ext>
                </a:extLst>
              </a:tr>
              <a:tr h="1382130"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3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49" charset="-120"/>
                          <a:cs typeface="新細明體" panose="02020500000000000000" pitchFamily="18" charset="-120"/>
                        </a:rPr>
                        <a:t>許家騰</a:t>
                      </a:r>
                      <a:endParaRPr lang="en-US" altLang="zh-TW" sz="3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  <a:cs typeface="新細明體" panose="02020500000000000000" pitchFamily="18" charset="-120"/>
                      </a:endParaRPr>
                    </a:p>
                    <a:p>
                      <a:pPr algn="ctr"/>
                      <a:r>
                        <a:rPr lang="en-US" altLang="zh-TW" sz="3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49" charset="-120"/>
                          <a:cs typeface="新細明體" panose="02020500000000000000" pitchFamily="18" charset="-120"/>
                        </a:rPr>
                        <a:t>11024303</a:t>
                      </a:r>
                      <a:endParaRPr lang="zh-TW" altLang="en-US" sz="3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</a:t>
                      </a:r>
                      <a:endParaRPr lang="zh-TW" altLang="en-US" sz="4000" baseline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40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40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4000" baseline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</a:t>
                      </a:r>
                      <a:endParaRPr lang="zh-TW" altLang="en-US" sz="40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050560"/>
                  </a:ext>
                </a:extLst>
              </a:tr>
              <a:tr h="1382130"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3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49" charset="-120"/>
                          <a:cs typeface="新細明體" panose="02020500000000000000" pitchFamily="18" charset="-120"/>
                        </a:rPr>
                        <a:t>邱寶樟</a:t>
                      </a:r>
                      <a:endParaRPr lang="en-US" altLang="zh-TW" sz="3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  <a:cs typeface="新細明體" panose="02020500000000000000" pitchFamily="18" charset="-120"/>
                      </a:endParaRPr>
                    </a:p>
                    <a:p>
                      <a:pPr algn="ctr"/>
                      <a:r>
                        <a:rPr lang="en-US" altLang="zh-TW" sz="3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49" charset="-120"/>
                          <a:cs typeface="新細明體" panose="02020500000000000000" pitchFamily="18" charset="-120"/>
                        </a:rPr>
                        <a:t>11024333</a:t>
                      </a:r>
                      <a:endParaRPr lang="zh-TW" altLang="en-US" sz="3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4000" baseline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</a:t>
                      </a:r>
                      <a:endParaRPr lang="zh-TW" altLang="en-US" sz="4000" baseline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</a:t>
                      </a:r>
                      <a:endParaRPr lang="zh-TW" altLang="en-US" sz="40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</a:t>
                      </a:r>
                      <a:endParaRPr lang="zh-TW" altLang="en-US" sz="40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4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</a:t>
                      </a:r>
                      <a:endParaRPr lang="zh-TW" altLang="en-US" sz="40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9328735"/>
                  </a:ext>
                </a:extLst>
              </a:tr>
              <a:tr h="1382130"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3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49" charset="-120"/>
                          <a:cs typeface="新細明體" panose="02020500000000000000" pitchFamily="18" charset="-120"/>
                        </a:rPr>
                        <a:t>陳倬恩</a:t>
                      </a:r>
                      <a:endParaRPr lang="en-US" altLang="zh-TW" sz="3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  <a:cs typeface="新細明體" panose="02020500000000000000" pitchFamily="18" charset="-120"/>
                      </a:endParaRPr>
                    </a:p>
                    <a:p>
                      <a:pPr algn="ctr"/>
                      <a:r>
                        <a:rPr lang="en-US" altLang="zh-TW" sz="3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49" charset="-120"/>
                          <a:cs typeface="新細明體" panose="02020500000000000000" pitchFamily="18" charset="-120"/>
                        </a:rPr>
                        <a:t>11024360</a:t>
                      </a:r>
                      <a:endParaRPr lang="zh-TW" altLang="en-US" sz="3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4000" baseline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4000" baseline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4000" baseline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</a:t>
                      </a:r>
                      <a:endParaRPr lang="zh-TW" altLang="en-US" sz="40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</a:t>
                      </a:r>
                      <a:endParaRPr lang="zh-TW" altLang="en-US" sz="40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433246"/>
                  </a:ext>
                </a:extLst>
              </a:tr>
              <a:tr h="1382130"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3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49" charset="-120"/>
                          <a:cs typeface="新細明體" panose="02020500000000000000" pitchFamily="18" charset="-120"/>
                        </a:rPr>
                        <a:t>張如葳</a:t>
                      </a:r>
                      <a:endParaRPr lang="en-US" altLang="zh-TW" sz="3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  <a:cs typeface="新細明體" panose="02020500000000000000" pitchFamily="18" charset="-120"/>
                      </a:endParaRPr>
                    </a:p>
                    <a:p>
                      <a:pPr algn="ctr"/>
                      <a:r>
                        <a:rPr lang="en-US" altLang="zh-TW" sz="3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49" charset="-120"/>
                          <a:cs typeface="新細明體" panose="02020500000000000000" pitchFamily="18" charset="-120"/>
                        </a:rPr>
                        <a:t>11039104</a:t>
                      </a:r>
                      <a:endParaRPr lang="zh-TW" altLang="en-US" sz="3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</a:t>
                      </a:r>
                      <a:endParaRPr lang="zh-TW" altLang="en-US" sz="4000" baseline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4000" baseline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40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</a:t>
                      </a:r>
                      <a:endParaRPr lang="zh-TW" altLang="en-US" sz="4000" baseline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40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6322065"/>
                  </a:ext>
                </a:extLst>
              </a:tr>
            </a:tbl>
          </a:graphicData>
        </a:graphic>
      </p:graphicFrame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3E126A4B-CF37-75AF-6DFE-E3F2554A2B10}"/>
              </a:ext>
            </a:extLst>
          </p:cNvPr>
          <p:cNvCxnSpPr/>
          <p:nvPr/>
        </p:nvCxnSpPr>
        <p:spPr>
          <a:xfrm>
            <a:off x="-457200" y="10096500"/>
            <a:ext cx="19202400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4">
            <a:extLst>
              <a:ext uri="{FF2B5EF4-FFF2-40B4-BE49-F238E27FC236}">
                <a16:creationId xmlns:a16="http://schemas.microsoft.com/office/drawing/2014/main" id="{D99DACB3-5084-9160-E897-5EE88896363C}"/>
              </a:ext>
            </a:extLst>
          </p:cNvPr>
          <p:cNvSpPr/>
          <p:nvPr/>
        </p:nvSpPr>
        <p:spPr>
          <a:xfrm>
            <a:off x="0" y="-238756"/>
            <a:ext cx="668940" cy="1076451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0" y="-238756"/>
            <a:ext cx="668940" cy="1076451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60330B03-8DD5-2588-0050-C66648F5C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98169789-2353-9E3F-F1BD-E63EC1792197}"/>
              </a:ext>
            </a:extLst>
          </p:cNvPr>
          <p:cNvSpPr txBox="1"/>
          <p:nvPr/>
        </p:nvSpPr>
        <p:spPr>
          <a:xfrm>
            <a:off x="990600" y="432197"/>
            <a:ext cx="6320402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參考文獻</a:t>
            </a:r>
            <a:endParaRPr lang="en-US" sz="8000" b="1" dirty="0">
              <a:solidFill>
                <a:schemeClr val="tx2">
                  <a:lumMod val="60000"/>
                  <a:lumOff val="40000"/>
                </a:schemeClr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6FAEA17-6C0A-9B0E-F30B-9FFC0E123D74}"/>
              </a:ext>
            </a:extLst>
          </p:cNvPr>
          <p:cNvSpPr txBox="1"/>
          <p:nvPr/>
        </p:nvSpPr>
        <p:spPr>
          <a:xfrm>
            <a:off x="1752600" y="1811530"/>
            <a:ext cx="13792200" cy="666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 dirty="0">
                <a:solidFill>
                  <a:srgbClr val="363636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  <a:cs typeface="Times New Roman" panose="02020603050405020304" pitchFamily="18" charset="0"/>
              </a:rPr>
              <a:t>[1]	</a:t>
            </a:r>
            <a:r>
              <a:rPr lang="zh-TW" altLang="zh-TW" sz="3200" dirty="0">
                <a:solidFill>
                  <a:srgbClr val="363636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  <a:cs typeface="Times New Roman" panose="02020603050405020304" pitchFamily="18" charset="0"/>
              </a:rPr>
              <a:t>林釗如</a:t>
            </a:r>
            <a:r>
              <a:rPr lang="en-US" altLang="zh-TW" sz="3200" dirty="0">
                <a:solidFill>
                  <a:srgbClr val="363636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  <a:cs typeface="新細明體" panose="02020500000000000000" pitchFamily="18" charset="-120"/>
              </a:rPr>
              <a:t>. (2016). </a:t>
            </a:r>
            <a:r>
              <a:rPr lang="zh-TW" altLang="zh-TW" sz="3200" dirty="0">
                <a:solidFill>
                  <a:srgbClr val="363636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  <a:cs typeface="Times New Roman" panose="02020603050405020304" pitchFamily="18" charset="0"/>
              </a:rPr>
              <a:t>考慮連續性照護之加護病房護理人員排班問題研究</a:t>
            </a:r>
            <a:r>
              <a:rPr lang="en-US" altLang="zh-TW" sz="3200" dirty="0">
                <a:solidFill>
                  <a:srgbClr val="363636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  <a:cs typeface="新細明體" panose="02020500000000000000" pitchFamily="18" charset="-120"/>
              </a:rPr>
              <a:t>. </a:t>
            </a:r>
            <a:r>
              <a:rPr lang="en-US" altLang="zh-TW" sz="32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  <a:cs typeface="新細明體" panose="02020500000000000000" pitchFamily="18" charset="-120"/>
                <a:hlinkClick r:id="rId2"/>
              </a:rPr>
              <a:t>https://hdl.handle.net/11296/wsy5fn</a:t>
            </a:r>
            <a:endParaRPr lang="zh-TW" altLang="zh-TW" sz="3200" dirty="0">
              <a:effectLst/>
              <a:latin typeface="新細明體" panose="02020500000000000000" pitchFamily="18" charset="-120"/>
              <a:ea typeface="新細明體" panose="02020500000000000000" pitchFamily="18" charset="-120"/>
              <a:cs typeface="新細明體" panose="02020500000000000000" pitchFamily="18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3200" dirty="0">
                <a:solidFill>
                  <a:srgbClr val="363636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  <a:cs typeface="新細明體" panose="02020500000000000000" pitchFamily="18" charset="-120"/>
              </a:rPr>
              <a:t> </a:t>
            </a:r>
            <a:endParaRPr lang="zh-TW" altLang="zh-TW" sz="3200" dirty="0">
              <a:effectLst/>
              <a:latin typeface="新細明體" panose="02020500000000000000" pitchFamily="18" charset="-120"/>
              <a:ea typeface="新細明體" panose="02020500000000000000" pitchFamily="18" charset="-120"/>
              <a:cs typeface="新細明體" panose="02020500000000000000" pitchFamily="18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3200" dirty="0">
                <a:solidFill>
                  <a:srgbClr val="363636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  <a:cs typeface="Times New Roman" panose="02020603050405020304" pitchFamily="18" charset="0"/>
              </a:rPr>
              <a:t>[2]	</a:t>
            </a:r>
            <a:r>
              <a:rPr lang="zh-TW" altLang="zh-TW" sz="3200" dirty="0">
                <a:solidFill>
                  <a:srgbClr val="363636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  <a:cs typeface="Times New Roman" panose="02020603050405020304" pitchFamily="18" charset="0"/>
              </a:rPr>
              <a:t>張婉婷</a:t>
            </a:r>
            <a:r>
              <a:rPr lang="en-US" altLang="zh-TW" sz="3200" dirty="0">
                <a:solidFill>
                  <a:srgbClr val="363636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  <a:cs typeface="新細明體" panose="02020500000000000000" pitchFamily="18" charset="-120"/>
              </a:rPr>
              <a:t>. (2016). </a:t>
            </a:r>
            <a:r>
              <a:rPr lang="zh-TW" altLang="zh-TW" sz="3200" dirty="0">
                <a:solidFill>
                  <a:srgbClr val="363636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  <a:cs typeface="Times New Roman" panose="02020603050405020304" pitchFamily="18" charset="0"/>
              </a:rPr>
              <a:t>銀行業人員排班問題之研究</a:t>
            </a:r>
            <a:r>
              <a:rPr lang="en-US" altLang="zh-TW" sz="3200" dirty="0">
                <a:solidFill>
                  <a:srgbClr val="363636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  <a:cs typeface="新細明體" panose="02020500000000000000" pitchFamily="18" charset="-120"/>
              </a:rPr>
              <a:t>.</a:t>
            </a:r>
            <a:endParaRPr lang="zh-TW" altLang="zh-TW" sz="3200" dirty="0">
              <a:effectLst/>
              <a:latin typeface="新細明體" panose="02020500000000000000" pitchFamily="18" charset="-120"/>
              <a:ea typeface="新細明體" panose="02020500000000000000" pitchFamily="18" charset="-120"/>
              <a:cs typeface="新細明體" panose="02020500000000000000" pitchFamily="18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32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  <a:cs typeface="新細明體" panose="02020500000000000000" pitchFamily="18" charset="-120"/>
                <a:hlinkClick r:id="rId3"/>
              </a:rPr>
              <a:t>https://hdl.handle.net/11296/5399rj</a:t>
            </a:r>
            <a:endParaRPr lang="zh-TW" altLang="zh-TW" sz="3200" dirty="0">
              <a:effectLst/>
              <a:latin typeface="新細明體" panose="02020500000000000000" pitchFamily="18" charset="-120"/>
              <a:ea typeface="新細明體" panose="02020500000000000000" pitchFamily="18" charset="-120"/>
              <a:cs typeface="新細明體" panose="02020500000000000000" pitchFamily="18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3200" b="1" dirty="0">
                <a:effectLst/>
                <a:latin typeface="Times New Roman" panose="02020603050405020304" pitchFamily="18" charset="0"/>
                <a:ea typeface="標楷體" panose="03000509000000000000" pitchFamily="49" charset="-120"/>
                <a:cs typeface="新細明體" panose="02020500000000000000" pitchFamily="18" charset="-120"/>
              </a:rPr>
              <a:t> </a:t>
            </a:r>
            <a:endParaRPr lang="zh-TW" altLang="zh-TW" sz="3200" dirty="0">
              <a:effectLst/>
              <a:latin typeface="新細明體" panose="02020500000000000000" pitchFamily="18" charset="-120"/>
              <a:ea typeface="新細明體" panose="02020500000000000000" pitchFamily="18" charset="-120"/>
              <a:cs typeface="新細明體" panose="02020500000000000000" pitchFamily="18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3200" dirty="0">
                <a:solidFill>
                  <a:srgbClr val="363636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  <a:cs typeface="Times New Roman" panose="02020603050405020304" pitchFamily="18" charset="0"/>
              </a:rPr>
              <a:t>[3]	</a:t>
            </a:r>
            <a:r>
              <a:rPr lang="zh-TW" altLang="zh-TW" sz="3200" dirty="0">
                <a:solidFill>
                  <a:srgbClr val="363636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  <a:cs typeface="Times New Roman" panose="02020603050405020304" pitchFamily="18" charset="0"/>
              </a:rPr>
              <a:t>范筱曼</a:t>
            </a:r>
            <a:r>
              <a:rPr lang="en-US" altLang="zh-TW" sz="3200" dirty="0">
                <a:solidFill>
                  <a:srgbClr val="363636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  <a:cs typeface="新細明體" panose="02020500000000000000" pitchFamily="18" charset="-120"/>
              </a:rPr>
              <a:t>. (2016). </a:t>
            </a:r>
            <a:r>
              <a:rPr lang="zh-TW" altLang="zh-TW" sz="3200" dirty="0">
                <a:solidFill>
                  <a:srgbClr val="363636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  <a:cs typeface="Times New Roman" panose="02020603050405020304" pitchFamily="18" charset="0"/>
              </a:rPr>
              <a:t>考慮勤務負荷量下警察人員排班問題最佳化</a:t>
            </a:r>
            <a:r>
              <a:rPr lang="en-US" altLang="zh-TW" sz="3200" dirty="0">
                <a:solidFill>
                  <a:srgbClr val="363636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  <a:cs typeface="新細明體" panose="02020500000000000000" pitchFamily="18" charset="-120"/>
              </a:rPr>
              <a:t>. </a:t>
            </a:r>
            <a:r>
              <a:rPr lang="en-US" altLang="zh-TW" sz="32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  <a:cs typeface="新細明體" panose="02020500000000000000" pitchFamily="18" charset="-120"/>
                <a:hlinkClick r:id="rId4"/>
              </a:rPr>
              <a:t>https://hdl.handle.net/11296/wb5tp</a:t>
            </a:r>
            <a:endParaRPr lang="zh-TW" altLang="zh-TW" sz="3200" dirty="0">
              <a:effectLst/>
              <a:latin typeface="新細明體" panose="02020500000000000000" pitchFamily="18" charset="-120"/>
              <a:ea typeface="新細明體" panose="02020500000000000000" pitchFamily="18" charset="-120"/>
              <a:cs typeface="新細明體" panose="02020500000000000000" pitchFamily="18" charset="-120"/>
            </a:endParaRPr>
          </a:p>
          <a:p>
            <a:pPr>
              <a:lnSpc>
                <a:spcPct val="150000"/>
              </a:lnSpc>
            </a:pPr>
            <a:endParaRPr kumimoji="1" lang="zh-TW" altLang="en-US" sz="32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8540286C-95FB-0D2F-FB57-DFA4D9EF45D9}"/>
              </a:ext>
            </a:extLst>
          </p:cNvPr>
          <p:cNvSpPr/>
          <p:nvPr/>
        </p:nvSpPr>
        <p:spPr>
          <a:xfrm rot="18756824">
            <a:off x="1597747" y="300180"/>
            <a:ext cx="963006" cy="1284094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/>
          <a:lstStyle/>
          <a:p>
            <a:endParaRPr lang="zh-TW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05953205-F2B2-F5AA-1A50-0819C303B5A1}"/>
              </a:ext>
            </a:extLst>
          </p:cNvPr>
          <p:cNvSpPr txBox="1">
            <a:spLocks/>
          </p:cNvSpPr>
          <p:nvPr/>
        </p:nvSpPr>
        <p:spPr>
          <a:xfrm>
            <a:off x="6705600" y="4610100"/>
            <a:ext cx="9144000" cy="1471301"/>
          </a:xfrm>
          <a:prstGeom prst="rect">
            <a:avLst/>
          </a:prstGeom>
        </p:spPr>
        <p:txBody>
          <a:bodyPr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TW" altLang="en-US" sz="12700" b="1" kern="0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感謝聆聽</a:t>
            </a:r>
            <a:endParaRPr kumimoji="1" lang="zh-TW" altLang="en-US" sz="12700" b="1" dirty="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2E235259-D1F9-B5F0-C1C9-B57711A4D85B}"/>
              </a:ext>
            </a:extLst>
          </p:cNvPr>
          <p:cNvSpPr/>
          <p:nvPr/>
        </p:nvSpPr>
        <p:spPr>
          <a:xfrm rot="18756824">
            <a:off x="-13973" y="3414389"/>
            <a:ext cx="1788886" cy="100657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/>
          <a:lstStyle/>
          <a:p>
            <a:endParaRPr lang="zh-TW" alt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853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0" y="-238756"/>
            <a:ext cx="668940" cy="1076451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60330B03-8DD5-2588-0050-C66648F5C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98169789-2353-9E3F-F1BD-E63EC1792197}"/>
              </a:ext>
            </a:extLst>
          </p:cNvPr>
          <p:cNvSpPr txBox="1"/>
          <p:nvPr/>
        </p:nvSpPr>
        <p:spPr>
          <a:xfrm>
            <a:off x="990600" y="432197"/>
            <a:ext cx="6320402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附錄</a:t>
            </a:r>
            <a:endParaRPr lang="en-US" sz="8000" b="1" dirty="0">
              <a:solidFill>
                <a:schemeClr val="tx2">
                  <a:lumMod val="60000"/>
                  <a:lumOff val="40000"/>
                </a:schemeClr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AF6A114-5075-5E0B-4386-2121DBF181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581858"/>
              </p:ext>
            </p:extLst>
          </p:nvPr>
        </p:nvGraphicFramePr>
        <p:xfrm>
          <a:off x="1524000" y="2681931"/>
          <a:ext cx="15621003" cy="1457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8730">
                  <a:extLst>
                    <a:ext uri="{9D8B030D-6E8A-4147-A177-3AD203B41FA5}">
                      <a16:colId xmlns:a16="http://schemas.microsoft.com/office/drawing/2014/main" val="3188078030"/>
                    </a:ext>
                  </a:extLst>
                </a:gridCol>
                <a:gridCol w="1554697">
                  <a:extLst>
                    <a:ext uri="{9D8B030D-6E8A-4147-A177-3AD203B41FA5}">
                      <a16:colId xmlns:a16="http://schemas.microsoft.com/office/drawing/2014/main" val="2050380955"/>
                    </a:ext>
                  </a:extLst>
                </a:gridCol>
                <a:gridCol w="1554697">
                  <a:extLst>
                    <a:ext uri="{9D8B030D-6E8A-4147-A177-3AD203B41FA5}">
                      <a16:colId xmlns:a16="http://schemas.microsoft.com/office/drawing/2014/main" val="340172715"/>
                    </a:ext>
                  </a:extLst>
                </a:gridCol>
                <a:gridCol w="1554697">
                  <a:extLst>
                    <a:ext uri="{9D8B030D-6E8A-4147-A177-3AD203B41FA5}">
                      <a16:colId xmlns:a16="http://schemas.microsoft.com/office/drawing/2014/main" val="2225640167"/>
                    </a:ext>
                  </a:extLst>
                </a:gridCol>
                <a:gridCol w="1554697">
                  <a:extLst>
                    <a:ext uri="{9D8B030D-6E8A-4147-A177-3AD203B41FA5}">
                      <a16:colId xmlns:a16="http://schemas.microsoft.com/office/drawing/2014/main" val="2416628940"/>
                    </a:ext>
                  </a:extLst>
                </a:gridCol>
                <a:gridCol w="1554697">
                  <a:extLst>
                    <a:ext uri="{9D8B030D-6E8A-4147-A177-3AD203B41FA5}">
                      <a16:colId xmlns:a16="http://schemas.microsoft.com/office/drawing/2014/main" val="140001928"/>
                    </a:ext>
                  </a:extLst>
                </a:gridCol>
                <a:gridCol w="1554697">
                  <a:extLst>
                    <a:ext uri="{9D8B030D-6E8A-4147-A177-3AD203B41FA5}">
                      <a16:colId xmlns:a16="http://schemas.microsoft.com/office/drawing/2014/main" val="1135511212"/>
                    </a:ext>
                  </a:extLst>
                </a:gridCol>
                <a:gridCol w="1554697">
                  <a:extLst>
                    <a:ext uri="{9D8B030D-6E8A-4147-A177-3AD203B41FA5}">
                      <a16:colId xmlns:a16="http://schemas.microsoft.com/office/drawing/2014/main" val="3792337167"/>
                    </a:ext>
                  </a:extLst>
                </a:gridCol>
                <a:gridCol w="1554697">
                  <a:extLst>
                    <a:ext uri="{9D8B030D-6E8A-4147-A177-3AD203B41FA5}">
                      <a16:colId xmlns:a16="http://schemas.microsoft.com/office/drawing/2014/main" val="754407915"/>
                    </a:ext>
                  </a:extLst>
                </a:gridCol>
                <a:gridCol w="1554697">
                  <a:extLst>
                    <a:ext uri="{9D8B030D-6E8A-4147-A177-3AD203B41FA5}">
                      <a16:colId xmlns:a16="http://schemas.microsoft.com/office/drawing/2014/main" val="216838579"/>
                    </a:ext>
                  </a:extLst>
                </a:gridCol>
              </a:tblGrid>
              <a:tr h="64521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0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標楷體" panose="03000509000000000000" pitchFamily="49" charset="-120"/>
                        </a:rPr>
                        <a:t>班別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i="1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標楷體" panose="03000509000000000000" pitchFamily="49" charset="-120"/>
                          <a:cs typeface="Times New Roman" panose="02020603050405020304" pitchFamily="18" charset="0"/>
                        </a:rPr>
                        <a:t>A</a:t>
                      </a:r>
                      <a:endParaRPr lang="zh-TW" altLang="en-US" sz="4000" i="1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b="0" i="1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標楷體" panose="03000509000000000000" pitchFamily="49" charset="-12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US" altLang="zh-TW" sz="4000" i="1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標楷體" panose="03000509000000000000" pitchFamily="49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4000" i="1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i="1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標楷體" panose="03000509000000000000" pitchFamily="49" charset="-120"/>
                          <a:cs typeface="Times New Roman" panose="02020603050405020304" pitchFamily="18" charset="0"/>
                        </a:rPr>
                        <a:t>C1</a:t>
                      </a:r>
                      <a:endParaRPr lang="zh-TW" altLang="en-US" sz="4000" i="1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i="1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標楷體" panose="03000509000000000000" pitchFamily="49" charset="-120"/>
                          <a:cs typeface="Times New Roman" panose="02020603050405020304" pitchFamily="18" charset="0"/>
                        </a:rPr>
                        <a:t>H</a:t>
                      </a:r>
                      <a:endParaRPr lang="zh-TW" altLang="en-US" sz="4000" i="1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i="1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標楷體" panose="03000509000000000000" pitchFamily="49" charset="-120"/>
                          <a:cs typeface="Times New Roman" panose="02020603050405020304" pitchFamily="18" charset="0"/>
                        </a:rPr>
                        <a:t>G</a:t>
                      </a:r>
                      <a:endParaRPr lang="zh-TW" altLang="en-US" sz="4000" i="1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i="1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標楷體" panose="03000509000000000000" pitchFamily="49" charset="-120"/>
                          <a:cs typeface="Times New Roman" panose="02020603050405020304" pitchFamily="18" charset="0"/>
                        </a:rPr>
                        <a:t>C2</a:t>
                      </a:r>
                      <a:endParaRPr lang="zh-TW" altLang="en-US" sz="4000" i="1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i="1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標楷體" panose="03000509000000000000" pitchFamily="49" charset="-120"/>
                          <a:cs typeface="Times New Roman" panose="02020603050405020304" pitchFamily="18" charset="0"/>
                        </a:rPr>
                        <a:t>N</a:t>
                      </a:r>
                      <a:endParaRPr lang="zh-TW" altLang="en-US" sz="4000" i="1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i="1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標楷體" panose="03000509000000000000" pitchFamily="49" charset="-120"/>
                          <a:cs typeface="Times New Roman" panose="02020603050405020304" pitchFamily="18" charset="0"/>
                        </a:rPr>
                        <a:t>M3</a:t>
                      </a:r>
                      <a:endParaRPr lang="zh-TW" altLang="en-US" sz="4000" i="1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i="1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標楷體" panose="03000509000000000000" pitchFamily="49" charset="-120"/>
                          <a:cs typeface="Times New Roman" panose="02020603050405020304" pitchFamily="18" charset="0"/>
                        </a:rPr>
                        <a:t>I</a:t>
                      </a:r>
                      <a:endParaRPr lang="zh-TW" altLang="en-US" sz="4000" i="1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6741093"/>
                  </a:ext>
                </a:extLst>
              </a:tr>
              <a:tr h="75686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0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49" charset="-120"/>
                          <a:cs typeface="新細明體" panose="02020500000000000000" pitchFamily="18" charset="-120"/>
                        </a:rPr>
                        <a:t>代碼</a:t>
                      </a:r>
                      <a:endParaRPr lang="zh-TW" altLang="en-US" sz="40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itchFamily="2" charset="2"/>
                        </a:rPr>
                        <a:t>1</a:t>
                      </a:r>
                      <a:r>
                        <a:rPr lang="zh-TW" altLang="zh-TW" sz="4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zh-TW" altLang="en-US" sz="40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49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40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49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40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itchFamily="2" charset="2"/>
                        </a:rPr>
                        <a:t>4</a:t>
                      </a:r>
                      <a:endParaRPr lang="zh-TW" altLang="en-US" sz="40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49" charset="-12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40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49" charset="-120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sz="40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49" charset="-120"/>
                          <a:cs typeface="Times New Roman" panose="02020603050405020304" pitchFamily="18" charset="0"/>
                        </a:rPr>
                        <a:t>7</a:t>
                      </a:r>
                      <a:endParaRPr lang="zh-TW" altLang="en-US" sz="40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49" charset="-120"/>
                          <a:cs typeface="Times New Roman" panose="02020603050405020304" pitchFamily="18" charset="0"/>
                        </a:rPr>
                        <a:t>8</a:t>
                      </a:r>
                      <a:endParaRPr lang="zh-TW" altLang="en-US" sz="40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49" charset="-120"/>
                          <a:cs typeface="Times New Roman" panose="02020603050405020304" pitchFamily="18" charset="0"/>
                        </a:rPr>
                        <a:t>9</a:t>
                      </a:r>
                      <a:endParaRPr lang="zh-TW" altLang="en-US" sz="40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9027682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AF35583-B5BF-042F-5F2B-316C428338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945304"/>
              </p:ext>
            </p:extLst>
          </p:nvPr>
        </p:nvGraphicFramePr>
        <p:xfrm>
          <a:off x="1524000" y="5446126"/>
          <a:ext cx="11277600" cy="140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318807803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50380955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40172715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225640167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41662894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40001928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135511212"/>
                    </a:ext>
                  </a:extLst>
                </a:gridCol>
              </a:tblGrid>
              <a:tr h="57922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0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標楷體" panose="03000509000000000000" pitchFamily="49" charset="-120"/>
                        </a:rPr>
                        <a:t>班別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i="1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標楷體" panose="03000509000000000000" pitchFamily="49" charset="-120"/>
                          <a:cs typeface="Times New Roman" panose="02020603050405020304" pitchFamily="18" charset="0"/>
                        </a:rPr>
                        <a:t>A</a:t>
                      </a:r>
                      <a:endParaRPr lang="zh-TW" altLang="en-US" sz="4000" i="1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b="0" i="1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標楷體" panose="03000509000000000000" pitchFamily="49" charset="-12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US" altLang="zh-TW" sz="4000" i="1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標楷體" panose="03000509000000000000" pitchFamily="49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4000" i="1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i="1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標楷體" panose="03000509000000000000" pitchFamily="49" charset="-120"/>
                          <a:cs typeface="Times New Roman" panose="02020603050405020304" pitchFamily="18" charset="0"/>
                        </a:rPr>
                        <a:t>C1</a:t>
                      </a:r>
                      <a:endParaRPr lang="zh-TW" altLang="en-US" sz="4000" i="1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i="1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標楷體" panose="03000509000000000000" pitchFamily="49" charset="-120"/>
                          <a:cs typeface="Times New Roman" panose="02020603050405020304" pitchFamily="18" charset="0"/>
                        </a:rPr>
                        <a:t>H</a:t>
                      </a:r>
                      <a:endParaRPr lang="zh-TW" altLang="en-US" sz="4000" i="1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i="1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標楷體" panose="03000509000000000000" pitchFamily="49" charset="-120"/>
                          <a:cs typeface="Times New Roman" panose="02020603050405020304" pitchFamily="18" charset="0"/>
                        </a:rPr>
                        <a:t>G</a:t>
                      </a:r>
                      <a:endParaRPr lang="zh-TW" altLang="en-US" sz="4000" i="1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i="1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標楷體" panose="03000509000000000000" pitchFamily="49" charset="-120"/>
                          <a:cs typeface="Times New Roman" panose="02020603050405020304" pitchFamily="18" charset="0"/>
                        </a:rPr>
                        <a:t>C2</a:t>
                      </a:r>
                      <a:endParaRPr lang="zh-TW" altLang="en-US" sz="4000" i="1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6741093"/>
                  </a:ext>
                </a:extLst>
              </a:tr>
              <a:tr h="67944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0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49" charset="-120"/>
                          <a:cs typeface="新細明體" panose="02020500000000000000" pitchFamily="18" charset="-120"/>
                        </a:rPr>
                        <a:t>人員</a:t>
                      </a:r>
                      <a:endParaRPr lang="zh-TW" altLang="en-US" sz="40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itchFamily="2" charset="2"/>
                        </a:rPr>
                        <a:t>1</a:t>
                      </a:r>
                      <a:r>
                        <a:rPr lang="zh-TW" altLang="zh-TW" sz="4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zh-TW" altLang="en-US" sz="40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49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40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49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altLang="en-US" sz="40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kern="1200" baseline="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itchFamily="2" charset="2"/>
                        </a:rPr>
                        <a:t>4</a:t>
                      </a:r>
                      <a:endParaRPr lang="zh-TW" altLang="en-US" sz="40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49" charset="-12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40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49" charset="-120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sz="40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9027682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79448A8-330C-F274-9F05-C9A284D09A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808298"/>
              </p:ext>
            </p:extLst>
          </p:nvPr>
        </p:nvGraphicFramePr>
        <p:xfrm>
          <a:off x="1519881" y="8023774"/>
          <a:ext cx="11277600" cy="14335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318807803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50380955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40172715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225640167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41662894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40001928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135511212"/>
                    </a:ext>
                  </a:extLst>
                </a:gridCol>
              </a:tblGrid>
              <a:tr h="67850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000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標楷體" panose="03000509000000000000" pitchFamily="49" charset="-120"/>
                        </a:rPr>
                        <a:t>班別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i="1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標楷體" panose="03000509000000000000" pitchFamily="49" charset="-120"/>
                          <a:cs typeface="Times New Roman" panose="02020603050405020304" pitchFamily="18" charset="0"/>
                        </a:rPr>
                        <a:t>A</a:t>
                      </a:r>
                      <a:endParaRPr lang="zh-TW" altLang="en-US" sz="4000" i="1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b="0" i="1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標楷體" panose="03000509000000000000" pitchFamily="49" charset="-12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US" altLang="zh-TW" sz="4000" i="1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標楷體" panose="03000509000000000000" pitchFamily="49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4000" i="1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i="1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標楷體" panose="03000509000000000000" pitchFamily="49" charset="-120"/>
                          <a:cs typeface="Times New Roman" panose="02020603050405020304" pitchFamily="18" charset="0"/>
                        </a:rPr>
                        <a:t>C1</a:t>
                      </a:r>
                      <a:endParaRPr lang="zh-TW" altLang="en-US" sz="4000" i="1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i="1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標楷體" panose="03000509000000000000" pitchFamily="49" charset="-120"/>
                          <a:cs typeface="Times New Roman" panose="02020603050405020304" pitchFamily="18" charset="0"/>
                        </a:rPr>
                        <a:t>H</a:t>
                      </a:r>
                      <a:endParaRPr lang="zh-TW" altLang="en-US" sz="4000" i="1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i="1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標楷體" panose="03000509000000000000" pitchFamily="49" charset="-120"/>
                          <a:cs typeface="Times New Roman" panose="02020603050405020304" pitchFamily="18" charset="0"/>
                        </a:rPr>
                        <a:t>G</a:t>
                      </a:r>
                      <a:endParaRPr lang="zh-TW" altLang="en-US" sz="4000" i="1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i="1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標楷體" panose="03000509000000000000" pitchFamily="49" charset="-120"/>
                          <a:cs typeface="Times New Roman" panose="02020603050405020304" pitchFamily="18" charset="0"/>
                        </a:rPr>
                        <a:t>C2</a:t>
                      </a:r>
                      <a:endParaRPr lang="zh-TW" altLang="en-US" sz="4000" i="1" baseline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6741093"/>
                  </a:ext>
                </a:extLst>
              </a:tr>
              <a:tr h="732535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40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49" charset="-120"/>
                          <a:cs typeface="新細明體" panose="02020500000000000000" pitchFamily="18" charset="-120"/>
                        </a:rPr>
                        <a:t>人員</a:t>
                      </a:r>
                      <a:endParaRPr lang="zh-TW" altLang="en-US" sz="40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kern="1200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itchFamily="2" charset="2"/>
                        </a:rPr>
                        <a:t>6</a:t>
                      </a:r>
                      <a:endParaRPr lang="zh-TW" altLang="en-US" sz="4000" baseline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標楷體" panose="03000509000000000000" pitchFamily="49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4000" baseline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標楷體" panose="03000509000000000000" pitchFamily="49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4000" baseline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kern="1200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Wingdings" pitchFamily="2" charset="2"/>
                        </a:rPr>
                        <a:t>3</a:t>
                      </a:r>
                      <a:endParaRPr lang="zh-TW" altLang="en-US" sz="4000" baseline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標楷體" panose="03000509000000000000" pitchFamily="49" charset="-120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4000" baseline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4000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標楷體" panose="03000509000000000000" pitchFamily="49" charset="-120"/>
                          <a:cs typeface="Times New Roman" panose="02020603050405020304" pitchFamily="18" charset="0"/>
                        </a:rPr>
                        <a:t>5</a:t>
                      </a:r>
                      <a:endParaRPr lang="zh-TW" altLang="en-US" sz="4000" baseline="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標楷體" panose="03000509000000000000" pitchFamily="49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9027682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FE5E3844-03D0-3F81-9709-F2489E6BC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1874590"/>
            <a:ext cx="205376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222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TW" altLang="en-US" sz="36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班別代號</a:t>
            </a:r>
            <a:endParaRPr kumimoji="0" lang="zh-TW" altLang="zh-TW" sz="3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E9F6CA3B-ED14-EB8B-20BC-95F18B439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723" y="4520373"/>
            <a:ext cx="34387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222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TW" altLang="en-US" sz="36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第一週輪班順序</a:t>
            </a:r>
            <a:endParaRPr kumimoji="0" lang="zh-TW" altLang="zh-TW" sz="3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AD3FB769-B6AD-6877-7995-835E8F358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723" y="7166156"/>
            <a:ext cx="34387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222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TW" altLang="en-US" sz="36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第二週輪班順序</a:t>
            </a:r>
            <a:endParaRPr kumimoji="0" lang="zh-TW" altLang="zh-TW" sz="3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830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0" y="-238756"/>
            <a:ext cx="668940" cy="1076451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60330B03-8DD5-2588-0050-C66648F5C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98169789-2353-9E3F-F1BD-E63EC1792197}"/>
              </a:ext>
            </a:extLst>
          </p:cNvPr>
          <p:cNvSpPr txBox="1"/>
          <p:nvPr/>
        </p:nvSpPr>
        <p:spPr>
          <a:xfrm>
            <a:off x="990600" y="432197"/>
            <a:ext cx="6320402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附錄</a:t>
            </a:r>
            <a:endParaRPr lang="en-US" sz="8000" b="1" dirty="0">
              <a:solidFill>
                <a:schemeClr val="tx2">
                  <a:lumMod val="60000"/>
                  <a:lumOff val="40000"/>
                </a:schemeClr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B8BC0CFE-0757-512C-9ED8-2F6CAF2661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2758421"/>
                  </p:ext>
                </p:extLst>
              </p:nvPr>
            </p:nvGraphicFramePr>
            <p:xfrm>
              <a:off x="1355725" y="2731786"/>
              <a:ext cx="15484475" cy="154228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613822">
                      <a:extLst>
                        <a:ext uri="{9D8B030D-6E8A-4147-A177-3AD203B41FA5}">
                          <a16:colId xmlns:a16="http://schemas.microsoft.com/office/drawing/2014/main" val="545170219"/>
                        </a:ext>
                      </a:extLst>
                    </a:gridCol>
                    <a:gridCol w="7137929">
                      <a:extLst>
                        <a:ext uri="{9D8B030D-6E8A-4147-A177-3AD203B41FA5}">
                          <a16:colId xmlns:a16="http://schemas.microsoft.com/office/drawing/2014/main" val="2203019359"/>
                        </a:ext>
                      </a:extLst>
                    </a:gridCol>
                    <a:gridCol w="1732724">
                      <a:extLst>
                        <a:ext uri="{9D8B030D-6E8A-4147-A177-3AD203B41FA5}">
                          <a16:colId xmlns:a16="http://schemas.microsoft.com/office/drawing/2014/main" val="3004759447"/>
                        </a:ext>
                      </a:extLst>
                    </a:gridCol>
                  </a:tblGrid>
                  <a:tr h="51181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𝑀𝑖𝑛</m:t>
                                </m:r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zh-TW" sz="36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3600" kern="1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sup>
                                  <m:e>
                                    <m:nary>
                                      <m:naryPr>
                                        <m:chr m:val="∑"/>
                                        <m:limLoc m:val="undOvr"/>
                                        <m:ctrlPr>
                                          <a:rPr lang="zh-TW" sz="36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sz="36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en-US" sz="36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sz="36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9</m:t>
                                        </m:r>
                                      </m:sup>
                                      <m:e>
                                        <m:nary>
                                          <m:naryPr>
                                            <m:chr m:val="∑"/>
                                            <m:limLoc m:val="undOvr"/>
                                            <m:ctrlPr>
                                              <a:rPr lang="zh-TW" sz="3600" i="1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n-US" sz="3600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en-US" sz="3600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=1</m:t>
                                            </m:r>
                                          </m:sub>
                                          <m:sup>
                                            <m:r>
                                              <a:rPr lang="en-US" sz="3600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7</m:t>
                                            </m:r>
                                          </m:sup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zh-TW" sz="3600" i="1" kern="1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3600" kern="1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3600" kern="1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𝑑𝑏𝑛</m:t>
                                                </m:r>
                                              </m:sub>
                                            </m:sSub>
                                          </m:e>
                                        </m:nary>
                                      </m:e>
                                    </m:nary>
                                  </m:e>
                                </m:nary>
                              </m:oMath>
                            </m:oMathPara>
                          </a14:m>
                          <a:endParaRPr lang="zh-TW" sz="36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TW" sz="36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(2.1)</a:t>
                          </a:r>
                          <a:endParaRPr lang="zh-TW" sz="36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638951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B8BC0CFE-0757-512C-9ED8-2F6CAF2661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2758421"/>
                  </p:ext>
                </p:extLst>
              </p:nvPr>
            </p:nvGraphicFramePr>
            <p:xfrm>
              <a:off x="1355725" y="2731786"/>
              <a:ext cx="15484475" cy="154228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613822">
                      <a:extLst>
                        <a:ext uri="{9D8B030D-6E8A-4147-A177-3AD203B41FA5}">
                          <a16:colId xmlns:a16="http://schemas.microsoft.com/office/drawing/2014/main" val="545170219"/>
                        </a:ext>
                      </a:extLst>
                    </a:gridCol>
                    <a:gridCol w="7137929">
                      <a:extLst>
                        <a:ext uri="{9D8B030D-6E8A-4147-A177-3AD203B41FA5}">
                          <a16:colId xmlns:a16="http://schemas.microsoft.com/office/drawing/2014/main" val="2203019359"/>
                        </a:ext>
                      </a:extLst>
                    </a:gridCol>
                    <a:gridCol w="1732724">
                      <a:extLst>
                        <a:ext uri="{9D8B030D-6E8A-4147-A177-3AD203B41FA5}">
                          <a16:colId xmlns:a16="http://schemas.microsoft.com/office/drawing/2014/main" val="3004759447"/>
                        </a:ext>
                      </a:extLst>
                    </a:gridCol>
                  </a:tblGrid>
                  <a:tr h="1542288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17213" r="-134741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TW" sz="36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(2.1)</a:t>
                          </a:r>
                          <a:endParaRPr lang="zh-TW" sz="36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6389514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ctangle 1">
            <a:extLst>
              <a:ext uri="{FF2B5EF4-FFF2-40B4-BE49-F238E27FC236}">
                <a16:creationId xmlns:a16="http://schemas.microsoft.com/office/drawing/2014/main" id="{B636AC24-860B-BD8B-4AA7-793E25ABE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1854729"/>
            <a:ext cx="937949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新細明體" panose="02020500000000000000" pitchFamily="18" charset="-120"/>
              </a:rPr>
              <a:t>目標式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(2.1)</a:t>
            </a:r>
            <a:r>
              <a:rPr lang="zh-TW" altLang="en-US" sz="36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：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新細明體" panose="02020500000000000000" pitchFamily="18" charset="-120"/>
              </a:rPr>
              <a:t>最小化兩週所需的排班人員數。</a:t>
            </a:r>
            <a:endParaRPr kumimoji="0" lang="zh-TW" altLang="zh-TW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62E168FF-4CBC-B30D-95FA-CC273CB0EA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7098850"/>
                  </p:ext>
                </p:extLst>
              </p:nvPr>
            </p:nvGraphicFramePr>
            <p:xfrm>
              <a:off x="1355725" y="6440958"/>
              <a:ext cx="15484475" cy="5486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613822">
                      <a:extLst>
                        <a:ext uri="{9D8B030D-6E8A-4147-A177-3AD203B41FA5}">
                          <a16:colId xmlns:a16="http://schemas.microsoft.com/office/drawing/2014/main" val="307379830"/>
                        </a:ext>
                      </a:extLst>
                    </a:gridCol>
                    <a:gridCol w="7137929">
                      <a:extLst>
                        <a:ext uri="{9D8B030D-6E8A-4147-A177-3AD203B41FA5}">
                          <a16:colId xmlns:a16="http://schemas.microsoft.com/office/drawing/2014/main" val="284514384"/>
                        </a:ext>
                      </a:extLst>
                    </a:gridCol>
                    <a:gridCol w="1732724">
                      <a:extLst>
                        <a:ext uri="{9D8B030D-6E8A-4147-A177-3AD203B41FA5}">
                          <a16:colId xmlns:a16="http://schemas.microsoft.com/office/drawing/2014/main" val="1611027706"/>
                        </a:ext>
                      </a:extLst>
                    </a:gridCol>
                  </a:tblGrid>
                  <a:tr h="51181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3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𝑑𝑛</m:t>
                                    </m:r>
                                  </m:sub>
                                </m:sSub>
                                <m:r>
                                  <a:rPr lang="en-US" sz="36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TW" sz="36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𝑑𝑛</m:t>
                                    </m:r>
                                  </m:sub>
                                </m:sSub>
                                <m:r>
                                  <a:rPr lang="en-US" sz="36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zh-TW" sz="36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∀ </m:t>
                                </m:r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=6, 13, ∀ </m:t>
                                </m:r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zh-TW" sz="36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(2.2)</a:t>
                          </a:r>
                          <a:endParaRPr lang="zh-TW" sz="36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85076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62E168FF-4CBC-B30D-95FA-CC273CB0EA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7098850"/>
                  </p:ext>
                </p:extLst>
              </p:nvPr>
            </p:nvGraphicFramePr>
            <p:xfrm>
              <a:off x="1355725" y="6440958"/>
              <a:ext cx="15484475" cy="5486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613822">
                      <a:extLst>
                        <a:ext uri="{9D8B030D-6E8A-4147-A177-3AD203B41FA5}">
                          <a16:colId xmlns:a16="http://schemas.microsoft.com/office/drawing/2014/main" val="307379830"/>
                        </a:ext>
                      </a:extLst>
                    </a:gridCol>
                    <a:gridCol w="7137929">
                      <a:extLst>
                        <a:ext uri="{9D8B030D-6E8A-4147-A177-3AD203B41FA5}">
                          <a16:colId xmlns:a16="http://schemas.microsoft.com/office/drawing/2014/main" val="284514384"/>
                        </a:ext>
                      </a:extLst>
                    </a:gridCol>
                    <a:gridCol w="1732724">
                      <a:extLst>
                        <a:ext uri="{9D8B030D-6E8A-4147-A177-3AD203B41FA5}">
                          <a16:colId xmlns:a16="http://schemas.microsoft.com/office/drawing/2014/main" val="1611027706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25000" r="-134741" b="-47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92705" t="-25000" r="-24911" b="-47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(2.2)</a:t>
                          </a:r>
                          <a:endParaRPr lang="zh-TW" sz="36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5850762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Rectangle 2">
            <a:extLst>
              <a:ext uri="{FF2B5EF4-FFF2-40B4-BE49-F238E27FC236}">
                <a16:creationId xmlns:a16="http://schemas.microsoft.com/office/drawing/2014/main" id="{B69D6633-5E9B-C27D-ABEF-7CAFE296B0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5435691"/>
            <a:ext cx="84786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indent="2222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新細明體" panose="02020500000000000000" pitchFamily="18" charset="-120"/>
              </a:rPr>
              <a:t>限制式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(2.2)</a:t>
            </a:r>
            <a:r>
              <a:rPr lang="zh-TW" altLang="en-US" sz="36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：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新細明體" panose="02020500000000000000" pitchFamily="18" charset="-120"/>
              </a:rPr>
              <a:t>每週每人週六值班或休息。</a:t>
            </a:r>
            <a:endParaRPr kumimoji="0" lang="zh-TW" altLang="zh-TW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F6171F2A-3314-BBFF-E1FA-DB1FA751E7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8218464"/>
                  </p:ext>
                </p:extLst>
              </p:nvPr>
            </p:nvGraphicFramePr>
            <p:xfrm>
              <a:off x="1355724" y="8328660"/>
              <a:ext cx="15484475" cy="5486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613822">
                      <a:extLst>
                        <a:ext uri="{9D8B030D-6E8A-4147-A177-3AD203B41FA5}">
                          <a16:colId xmlns:a16="http://schemas.microsoft.com/office/drawing/2014/main" val="680869711"/>
                        </a:ext>
                      </a:extLst>
                    </a:gridCol>
                    <a:gridCol w="7137929">
                      <a:extLst>
                        <a:ext uri="{9D8B030D-6E8A-4147-A177-3AD203B41FA5}">
                          <a16:colId xmlns:a16="http://schemas.microsoft.com/office/drawing/2014/main" val="3458592476"/>
                        </a:ext>
                      </a:extLst>
                    </a:gridCol>
                    <a:gridCol w="1732724">
                      <a:extLst>
                        <a:ext uri="{9D8B030D-6E8A-4147-A177-3AD203B41FA5}">
                          <a16:colId xmlns:a16="http://schemas.microsoft.com/office/drawing/2014/main" val="1753519725"/>
                        </a:ext>
                      </a:extLst>
                    </a:gridCol>
                  </a:tblGrid>
                  <a:tr h="51181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3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36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TW" sz="36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36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∀ </m:t>
                                </m:r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=6, 13, ∀ </m:t>
                                </m:r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zh-TW" sz="36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(2.3)</a:t>
                          </a:r>
                          <a:endParaRPr lang="zh-TW" sz="36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56536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F6171F2A-3314-BBFF-E1FA-DB1FA751E7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8218464"/>
                  </p:ext>
                </p:extLst>
              </p:nvPr>
            </p:nvGraphicFramePr>
            <p:xfrm>
              <a:off x="1355724" y="8328660"/>
              <a:ext cx="15484475" cy="5486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613822">
                      <a:extLst>
                        <a:ext uri="{9D8B030D-6E8A-4147-A177-3AD203B41FA5}">
                          <a16:colId xmlns:a16="http://schemas.microsoft.com/office/drawing/2014/main" val="680869711"/>
                        </a:ext>
                      </a:extLst>
                    </a:gridCol>
                    <a:gridCol w="7137929">
                      <a:extLst>
                        <a:ext uri="{9D8B030D-6E8A-4147-A177-3AD203B41FA5}">
                          <a16:colId xmlns:a16="http://schemas.microsoft.com/office/drawing/2014/main" val="3458592476"/>
                        </a:ext>
                      </a:extLst>
                    </a:gridCol>
                    <a:gridCol w="1732724">
                      <a:extLst>
                        <a:ext uri="{9D8B030D-6E8A-4147-A177-3AD203B41FA5}">
                          <a16:colId xmlns:a16="http://schemas.microsoft.com/office/drawing/2014/main" val="1753519725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t="-25000" r="-134741" b="-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92705" t="-25000" r="-24911" b="-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(2.3)</a:t>
                          </a:r>
                          <a:endParaRPr lang="zh-TW" sz="36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565363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ctangle 3">
            <a:extLst>
              <a:ext uri="{FF2B5EF4-FFF2-40B4-BE49-F238E27FC236}">
                <a16:creationId xmlns:a16="http://schemas.microsoft.com/office/drawing/2014/main" id="{068700CE-C435-CA3F-BF86-FBD68AB9D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7457799"/>
            <a:ext cx="77091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indent="2222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新細明體" panose="02020500000000000000" pitchFamily="18" charset="-120"/>
              </a:rPr>
              <a:t>限制式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(2.3)</a:t>
            </a:r>
            <a:r>
              <a:rPr lang="zh-TW" altLang="en-US" sz="36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：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新細明體" panose="02020500000000000000" pitchFamily="18" charset="-120"/>
              </a:rPr>
              <a:t>每週週六上</a:t>
            </a:r>
            <a:r>
              <a:rPr kumimoji="0" lang="zh-TW" altLang="zh-TW" sz="3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I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新細明體" panose="02020500000000000000" pitchFamily="18" charset="-120"/>
              </a:rPr>
              <a:t>班的人員。</a:t>
            </a:r>
            <a:endParaRPr kumimoji="0" lang="zh-TW" altLang="zh-TW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088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0" y="-238756"/>
            <a:ext cx="668940" cy="1076451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60330B03-8DD5-2588-0050-C66648F5C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98169789-2353-9E3F-F1BD-E63EC1792197}"/>
              </a:ext>
            </a:extLst>
          </p:cNvPr>
          <p:cNvSpPr txBox="1"/>
          <p:nvPr/>
        </p:nvSpPr>
        <p:spPr>
          <a:xfrm>
            <a:off x="990600" y="432197"/>
            <a:ext cx="6320402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附錄</a:t>
            </a:r>
            <a:endParaRPr lang="en-US" sz="8000" b="1" dirty="0">
              <a:solidFill>
                <a:schemeClr val="tx2">
                  <a:lumMod val="60000"/>
                  <a:lumOff val="40000"/>
                </a:schemeClr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>
                <a:extLst>
                  <a:ext uri="{FF2B5EF4-FFF2-40B4-BE49-F238E27FC236}">
                    <a16:creationId xmlns:a16="http://schemas.microsoft.com/office/drawing/2014/main" id="{6938E71B-F34F-C1C2-640F-223C9DB2DC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0975910"/>
                  </p:ext>
                </p:extLst>
              </p:nvPr>
            </p:nvGraphicFramePr>
            <p:xfrm>
              <a:off x="1355725" y="2625450"/>
              <a:ext cx="15408275" cy="5486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581275">
                      <a:extLst>
                        <a:ext uri="{9D8B030D-6E8A-4147-A177-3AD203B41FA5}">
                          <a16:colId xmlns:a16="http://schemas.microsoft.com/office/drawing/2014/main" val="3547519916"/>
                        </a:ext>
                      </a:extLst>
                    </a:gridCol>
                    <a:gridCol w="7102802">
                      <a:extLst>
                        <a:ext uri="{9D8B030D-6E8A-4147-A177-3AD203B41FA5}">
                          <a16:colId xmlns:a16="http://schemas.microsoft.com/office/drawing/2014/main" val="1834866509"/>
                        </a:ext>
                      </a:extLst>
                    </a:gridCol>
                    <a:gridCol w="1724198">
                      <a:extLst>
                        <a:ext uri="{9D8B030D-6E8A-4147-A177-3AD203B41FA5}">
                          <a16:colId xmlns:a16="http://schemas.microsoft.com/office/drawing/2014/main" val="2235432525"/>
                        </a:ext>
                      </a:extLst>
                    </a:gridCol>
                  </a:tblGrid>
                  <a:tr h="51181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3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𝑑𝑏𝑛</m:t>
                                    </m:r>
                                  </m:sub>
                                </m:sSub>
                                <m:r>
                                  <a:rPr lang="en-US" sz="36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zh-TW" sz="36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∀ </m:t>
                                </m:r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=6, 13,∀ </m:t>
                                </m:r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≠9, ∀ </m:t>
                                </m:r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zh-TW" sz="36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(2.4)</a:t>
                          </a:r>
                          <a:endParaRPr lang="zh-TW" sz="36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9454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>
                <a:extLst>
                  <a:ext uri="{FF2B5EF4-FFF2-40B4-BE49-F238E27FC236}">
                    <a16:creationId xmlns:a16="http://schemas.microsoft.com/office/drawing/2014/main" id="{6938E71B-F34F-C1C2-640F-223C9DB2DC4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0975910"/>
                  </p:ext>
                </p:extLst>
              </p:nvPr>
            </p:nvGraphicFramePr>
            <p:xfrm>
              <a:off x="1355725" y="2625450"/>
              <a:ext cx="15408275" cy="5486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581275">
                      <a:extLst>
                        <a:ext uri="{9D8B030D-6E8A-4147-A177-3AD203B41FA5}">
                          <a16:colId xmlns:a16="http://schemas.microsoft.com/office/drawing/2014/main" val="3547519916"/>
                        </a:ext>
                      </a:extLst>
                    </a:gridCol>
                    <a:gridCol w="7102802">
                      <a:extLst>
                        <a:ext uri="{9D8B030D-6E8A-4147-A177-3AD203B41FA5}">
                          <a16:colId xmlns:a16="http://schemas.microsoft.com/office/drawing/2014/main" val="1834866509"/>
                        </a:ext>
                      </a:extLst>
                    </a:gridCol>
                    <a:gridCol w="1724198">
                      <a:extLst>
                        <a:ext uri="{9D8B030D-6E8A-4147-A177-3AD203B41FA5}">
                          <a16:colId xmlns:a16="http://schemas.microsoft.com/office/drawing/2014/main" val="2235432525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25000" r="-134489" b="-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92844" t="-25000" r="-24866" b="-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(2.4)</a:t>
                          </a:r>
                          <a:endParaRPr lang="zh-TW" sz="36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894541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Rectangle 4">
            <a:extLst>
              <a:ext uri="{FF2B5EF4-FFF2-40B4-BE49-F238E27FC236}">
                <a16:creationId xmlns:a16="http://schemas.microsoft.com/office/drawing/2014/main" id="{8E4F3455-4E19-B9A9-6836-CC83E3440D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1779381"/>
            <a:ext cx="1161087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限制式(2.4)</a:t>
            </a:r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：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每週週六沒有人員上除了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I</a:t>
            </a:r>
            <a:r>
              <a:rPr kumimoji="0" lang="zh-TW" altLang="en-US" sz="3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班以外的班別。</a:t>
            </a:r>
            <a:endParaRPr kumimoji="0" lang="zh-TW" altLang="zh-TW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398231E1-E564-4338-CFBF-5EFFE68384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6878415"/>
                  </p:ext>
                </p:extLst>
              </p:nvPr>
            </p:nvGraphicFramePr>
            <p:xfrm>
              <a:off x="1325244" y="4411168"/>
              <a:ext cx="15438755" cy="5486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594294">
                      <a:extLst>
                        <a:ext uri="{9D8B030D-6E8A-4147-A177-3AD203B41FA5}">
                          <a16:colId xmlns:a16="http://schemas.microsoft.com/office/drawing/2014/main" val="1265555457"/>
                        </a:ext>
                      </a:extLst>
                    </a:gridCol>
                    <a:gridCol w="7116853">
                      <a:extLst>
                        <a:ext uri="{9D8B030D-6E8A-4147-A177-3AD203B41FA5}">
                          <a16:colId xmlns:a16="http://schemas.microsoft.com/office/drawing/2014/main" val="59606853"/>
                        </a:ext>
                      </a:extLst>
                    </a:gridCol>
                    <a:gridCol w="1727608">
                      <a:extLst>
                        <a:ext uri="{9D8B030D-6E8A-4147-A177-3AD203B41FA5}">
                          <a16:colId xmlns:a16="http://schemas.microsoft.com/office/drawing/2014/main" val="1491726527"/>
                        </a:ext>
                      </a:extLst>
                    </a:gridCol>
                  </a:tblGrid>
                  <a:tr h="51181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3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𝑑𝑛</m:t>
                                    </m:r>
                                  </m:sub>
                                </m:sSub>
                                <m:r>
                                  <a:rPr lang="en-US" sz="36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zh-TW" sz="36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∀ </m:t>
                                </m:r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=7, 14,∀ </m:t>
                                </m:r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zh-TW" sz="36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(2.5)</a:t>
                          </a:r>
                          <a:endParaRPr lang="zh-TW" sz="36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5622866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398231E1-E564-4338-CFBF-5EFFE68384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6878415"/>
                  </p:ext>
                </p:extLst>
              </p:nvPr>
            </p:nvGraphicFramePr>
            <p:xfrm>
              <a:off x="1325244" y="4411168"/>
              <a:ext cx="15438755" cy="5486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594294">
                      <a:extLst>
                        <a:ext uri="{9D8B030D-6E8A-4147-A177-3AD203B41FA5}">
                          <a16:colId xmlns:a16="http://schemas.microsoft.com/office/drawing/2014/main" val="1265555457"/>
                        </a:ext>
                      </a:extLst>
                    </a:gridCol>
                    <a:gridCol w="7116853">
                      <a:extLst>
                        <a:ext uri="{9D8B030D-6E8A-4147-A177-3AD203B41FA5}">
                          <a16:colId xmlns:a16="http://schemas.microsoft.com/office/drawing/2014/main" val="59606853"/>
                        </a:ext>
                      </a:extLst>
                    </a:gridCol>
                    <a:gridCol w="1727608">
                      <a:extLst>
                        <a:ext uri="{9D8B030D-6E8A-4147-A177-3AD203B41FA5}">
                          <a16:colId xmlns:a16="http://schemas.microsoft.com/office/drawing/2014/main" val="1491726527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93" t="-25000" r="-134875" b="-47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92692" t="-25000" r="-24777" b="-47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(2.5)</a:t>
                          </a:r>
                          <a:endParaRPr lang="zh-TW" sz="36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5622866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Rectangle 1">
            <a:extLst>
              <a:ext uri="{FF2B5EF4-FFF2-40B4-BE49-F238E27FC236}">
                <a16:creationId xmlns:a16="http://schemas.microsoft.com/office/drawing/2014/main" id="{EDE343EE-BF86-3468-89D9-2849E8B15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40" y="3622726"/>
            <a:ext cx="845616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限制式(2.5)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：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每週週日所有人員都休息。</a:t>
            </a:r>
            <a:endParaRPr kumimoji="0" lang="zh-TW" altLang="zh-TW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表格 12">
                <a:extLst>
                  <a:ext uri="{FF2B5EF4-FFF2-40B4-BE49-F238E27FC236}">
                    <a16:creationId xmlns:a16="http://schemas.microsoft.com/office/drawing/2014/main" id="{E44C40C5-76E2-558F-361C-9BE2BCDB48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750109"/>
                  </p:ext>
                </p:extLst>
              </p:nvPr>
            </p:nvGraphicFramePr>
            <p:xfrm>
              <a:off x="1325243" y="6159281"/>
              <a:ext cx="15438755" cy="5486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594294">
                      <a:extLst>
                        <a:ext uri="{9D8B030D-6E8A-4147-A177-3AD203B41FA5}">
                          <a16:colId xmlns:a16="http://schemas.microsoft.com/office/drawing/2014/main" val="2512262313"/>
                        </a:ext>
                      </a:extLst>
                    </a:gridCol>
                    <a:gridCol w="7116853">
                      <a:extLst>
                        <a:ext uri="{9D8B030D-6E8A-4147-A177-3AD203B41FA5}">
                          <a16:colId xmlns:a16="http://schemas.microsoft.com/office/drawing/2014/main" val="119053866"/>
                        </a:ext>
                      </a:extLst>
                    </a:gridCol>
                    <a:gridCol w="1727608">
                      <a:extLst>
                        <a:ext uri="{9D8B030D-6E8A-4147-A177-3AD203B41FA5}">
                          <a16:colId xmlns:a16="http://schemas.microsoft.com/office/drawing/2014/main" val="2153066888"/>
                        </a:ext>
                      </a:extLst>
                    </a:gridCol>
                  </a:tblGrid>
                  <a:tr h="51181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3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𝑑𝑏𝑛</m:t>
                                    </m:r>
                                  </m:sub>
                                </m:sSub>
                                <m:r>
                                  <a:rPr lang="en-US" sz="36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zh-TW" sz="36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∀ </m:t>
                                </m:r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=7, 14,∀ </m:t>
                                </m:r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zh-TW" sz="36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(2.6)</a:t>
                          </a:r>
                          <a:endParaRPr lang="zh-TW" sz="36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23835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表格 12">
                <a:extLst>
                  <a:ext uri="{FF2B5EF4-FFF2-40B4-BE49-F238E27FC236}">
                    <a16:creationId xmlns:a16="http://schemas.microsoft.com/office/drawing/2014/main" id="{E44C40C5-76E2-558F-361C-9BE2BCDB48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750109"/>
                  </p:ext>
                </p:extLst>
              </p:nvPr>
            </p:nvGraphicFramePr>
            <p:xfrm>
              <a:off x="1325243" y="6159281"/>
              <a:ext cx="15438755" cy="5486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594294">
                      <a:extLst>
                        <a:ext uri="{9D8B030D-6E8A-4147-A177-3AD203B41FA5}">
                          <a16:colId xmlns:a16="http://schemas.microsoft.com/office/drawing/2014/main" val="2512262313"/>
                        </a:ext>
                      </a:extLst>
                    </a:gridCol>
                    <a:gridCol w="7116853">
                      <a:extLst>
                        <a:ext uri="{9D8B030D-6E8A-4147-A177-3AD203B41FA5}">
                          <a16:colId xmlns:a16="http://schemas.microsoft.com/office/drawing/2014/main" val="119053866"/>
                        </a:ext>
                      </a:extLst>
                    </a:gridCol>
                    <a:gridCol w="1727608">
                      <a:extLst>
                        <a:ext uri="{9D8B030D-6E8A-4147-A177-3AD203B41FA5}">
                          <a16:colId xmlns:a16="http://schemas.microsoft.com/office/drawing/2014/main" val="2153066888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93" t="-24444" r="-134875" b="-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92692" t="-24444" r="-24777" b="-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(2.6)</a:t>
                          </a:r>
                          <a:endParaRPr lang="zh-TW" sz="36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423835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Rectangle 2">
            <a:extLst>
              <a:ext uri="{FF2B5EF4-FFF2-40B4-BE49-F238E27FC236}">
                <a16:creationId xmlns:a16="http://schemas.microsoft.com/office/drawing/2014/main" id="{9069F001-B52F-0737-A4D6-02FA1308F1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5306864"/>
            <a:ext cx="799449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限制式(2.6)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：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每週週日沒有人員上班。</a:t>
            </a:r>
            <a:endParaRPr kumimoji="0" lang="zh-TW" altLang="zh-TW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表格 14">
                <a:extLst>
                  <a:ext uri="{FF2B5EF4-FFF2-40B4-BE49-F238E27FC236}">
                    <a16:creationId xmlns:a16="http://schemas.microsoft.com/office/drawing/2014/main" id="{4835F029-B33A-8849-BAAB-10AC8A7709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3393470"/>
                  </p:ext>
                </p:extLst>
              </p:nvPr>
            </p:nvGraphicFramePr>
            <p:xfrm>
              <a:off x="1325243" y="8137827"/>
              <a:ext cx="15438755" cy="15392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594294">
                      <a:extLst>
                        <a:ext uri="{9D8B030D-6E8A-4147-A177-3AD203B41FA5}">
                          <a16:colId xmlns:a16="http://schemas.microsoft.com/office/drawing/2014/main" val="4072278481"/>
                        </a:ext>
                      </a:extLst>
                    </a:gridCol>
                    <a:gridCol w="7116853">
                      <a:extLst>
                        <a:ext uri="{9D8B030D-6E8A-4147-A177-3AD203B41FA5}">
                          <a16:colId xmlns:a16="http://schemas.microsoft.com/office/drawing/2014/main" val="2636691889"/>
                        </a:ext>
                      </a:extLst>
                    </a:gridCol>
                    <a:gridCol w="1727608">
                      <a:extLst>
                        <a:ext uri="{9D8B030D-6E8A-4147-A177-3AD203B41FA5}">
                          <a16:colId xmlns:a16="http://schemas.microsoft.com/office/drawing/2014/main" val="681365601"/>
                        </a:ext>
                      </a:extLst>
                    </a:gridCol>
                  </a:tblGrid>
                  <a:tr h="51181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zh-TW" sz="3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zh-TW" sz="36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6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36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𝑑𝑏𝑛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sz="36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zh-TW" sz="36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∀ </m:t>
                                </m:r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≠6, 7, 13, 14, ∀ </m:t>
                                </m:r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≠3, 6, 9</m:t>
                                </m:r>
                              </m:oMath>
                            </m:oMathPara>
                          </a14:m>
                          <a:endParaRPr lang="zh-TW" sz="36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(2.7)</a:t>
                          </a:r>
                          <a:endParaRPr lang="zh-TW" sz="36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85369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表格 14">
                <a:extLst>
                  <a:ext uri="{FF2B5EF4-FFF2-40B4-BE49-F238E27FC236}">
                    <a16:creationId xmlns:a16="http://schemas.microsoft.com/office/drawing/2014/main" id="{4835F029-B33A-8849-BAAB-10AC8A7709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3393470"/>
                  </p:ext>
                </p:extLst>
              </p:nvPr>
            </p:nvGraphicFramePr>
            <p:xfrm>
              <a:off x="1325243" y="8137827"/>
              <a:ext cx="15438755" cy="15392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594294">
                      <a:extLst>
                        <a:ext uri="{9D8B030D-6E8A-4147-A177-3AD203B41FA5}">
                          <a16:colId xmlns:a16="http://schemas.microsoft.com/office/drawing/2014/main" val="4072278481"/>
                        </a:ext>
                      </a:extLst>
                    </a:gridCol>
                    <a:gridCol w="7116853">
                      <a:extLst>
                        <a:ext uri="{9D8B030D-6E8A-4147-A177-3AD203B41FA5}">
                          <a16:colId xmlns:a16="http://schemas.microsoft.com/office/drawing/2014/main" val="2636691889"/>
                        </a:ext>
                      </a:extLst>
                    </a:gridCol>
                    <a:gridCol w="1727608">
                      <a:extLst>
                        <a:ext uri="{9D8B030D-6E8A-4147-A177-3AD203B41FA5}">
                          <a16:colId xmlns:a16="http://schemas.microsoft.com/office/drawing/2014/main" val="681365601"/>
                        </a:ext>
                      </a:extLst>
                    </a:gridCol>
                  </a:tblGrid>
                  <a:tr h="1539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193" t="-116393" r="-134875" b="-18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92692" t="-116393" r="-24777" b="-181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(2.7)</a:t>
                          </a:r>
                          <a:endParaRPr lang="zh-TW" sz="36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85369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Rectangle 3">
            <a:extLst>
              <a:ext uri="{FF2B5EF4-FFF2-40B4-BE49-F238E27FC236}">
                <a16:creationId xmlns:a16="http://schemas.microsoft.com/office/drawing/2014/main" id="{C3D17111-1C20-D429-985A-7930EBF77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40" y="7238203"/>
            <a:ext cx="1261114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限制式(2.7)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：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每週週一至週五，每人每天只會上一種班別。</a:t>
            </a:r>
            <a:endParaRPr kumimoji="0" lang="zh-TW" altLang="zh-TW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8178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0" y="-238756"/>
            <a:ext cx="668940" cy="1076451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60330B03-8DD5-2588-0050-C66648F5C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98169789-2353-9E3F-F1BD-E63EC1792197}"/>
              </a:ext>
            </a:extLst>
          </p:cNvPr>
          <p:cNvSpPr txBox="1"/>
          <p:nvPr/>
        </p:nvSpPr>
        <p:spPr>
          <a:xfrm>
            <a:off x="990600" y="432197"/>
            <a:ext cx="6320402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附錄</a:t>
            </a:r>
            <a:endParaRPr lang="en-US" sz="8000" b="1" dirty="0">
              <a:solidFill>
                <a:schemeClr val="tx2">
                  <a:lumMod val="60000"/>
                  <a:lumOff val="40000"/>
                </a:schemeClr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65827A11-EC79-C09B-9249-6230430993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8155516"/>
                  </p:ext>
                </p:extLst>
              </p:nvPr>
            </p:nvGraphicFramePr>
            <p:xfrm>
              <a:off x="1325243" y="2700443"/>
              <a:ext cx="15438754" cy="15392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594293">
                      <a:extLst>
                        <a:ext uri="{9D8B030D-6E8A-4147-A177-3AD203B41FA5}">
                          <a16:colId xmlns:a16="http://schemas.microsoft.com/office/drawing/2014/main" val="1539892840"/>
                        </a:ext>
                      </a:extLst>
                    </a:gridCol>
                    <a:gridCol w="7116853">
                      <a:extLst>
                        <a:ext uri="{9D8B030D-6E8A-4147-A177-3AD203B41FA5}">
                          <a16:colId xmlns:a16="http://schemas.microsoft.com/office/drawing/2014/main" val="2271558002"/>
                        </a:ext>
                      </a:extLst>
                    </a:gridCol>
                    <a:gridCol w="1727608">
                      <a:extLst>
                        <a:ext uri="{9D8B030D-6E8A-4147-A177-3AD203B41FA5}">
                          <a16:colId xmlns:a16="http://schemas.microsoft.com/office/drawing/2014/main" val="823621406"/>
                        </a:ext>
                      </a:extLst>
                    </a:gridCol>
                  </a:tblGrid>
                  <a:tr h="51181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zh-TW" sz="3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zh-TW" sz="36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6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36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sz="36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9</m:t>
                                        </m:r>
                                        <m:r>
                                          <a:rPr lang="en-US" sz="36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sz="36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zh-TW" sz="36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∀ </m:t>
                                </m:r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≠6, 7, 13, 14</m:t>
                                </m:r>
                              </m:oMath>
                            </m:oMathPara>
                          </a14:m>
                          <a:endParaRPr lang="zh-TW" sz="36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(2.8)</a:t>
                          </a:r>
                          <a:endParaRPr lang="zh-TW" sz="36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445845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65827A11-EC79-C09B-9249-6230430993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8155516"/>
                  </p:ext>
                </p:extLst>
              </p:nvPr>
            </p:nvGraphicFramePr>
            <p:xfrm>
              <a:off x="1325243" y="2700443"/>
              <a:ext cx="15438754" cy="15392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594293">
                      <a:extLst>
                        <a:ext uri="{9D8B030D-6E8A-4147-A177-3AD203B41FA5}">
                          <a16:colId xmlns:a16="http://schemas.microsoft.com/office/drawing/2014/main" val="1539892840"/>
                        </a:ext>
                      </a:extLst>
                    </a:gridCol>
                    <a:gridCol w="7116853">
                      <a:extLst>
                        <a:ext uri="{9D8B030D-6E8A-4147-A177-3AD203B41FA5}">
                          <a16:colId xmlns:a16="http://schemas.microsoft.com/office/drawing/2014/main" val="2271558002"/>
                        </a:ext>
                      </a:extLst>
                    </a:gridCol>
                    <a:gridCol w="1727608">
                      <a:extLst>
                        <a:ext uri="{9D8B030D-6E8A-4147-A177-3AD203B41FA5}">
                          <a16:colId xmlns:a16="http://schemas.microsoft.com/office/drawing/2014/main" val="823621406"/>
                        </a:ext>
                      </a:extLst>
                    </a:gridCol>
                  </a:tblGrid>
                  <a:tr h="1539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93" t="-116393" r="-134875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92692" t="-116393" r="-24777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(2.8)</a:t>
                          </a:r>
                          <a:endParaRPr lang="zh-TW" sz="36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4458457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ctangle 1">
            <a:extLst>
              <a:ext uri="{FF2B5EF4-FFF2-40B4-BE49-F238E27FC236}">
                <a16:creationId xmlns:a16="http://schemas.microsoft.com/office/drawing/2014/main" id="{3F692671-0D2C-7552-7959-FA646DAB7D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40" y="1873783"/>
            <a:ext cx="976421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限制式(2.8)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：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每週週一至週五，沒有人上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I</a:t>
            </a:r>
            <a:r>
              <a:rPr kumimoji="0" lang="zh-TW" altLang="en-US" sz="3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班。</a:t>
            </a:r>
            <a:endParaRPr kumimoji="0" lang="zh-TW" altLang="zh-TW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6C0662A8-1A5B-4C95-F4F9-7139FE12FC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4190873"/>
                  </p:ext>
                </p:extLst>
              </p:nvPr>
            </p:nvGraphicFramePr>
            <p:xfrm>
              <a:off x="1325242" y="5396793"/>
              <a:ext cx="15438753" cy="15392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594293">
                      <a:extLst>
                        <a:ext uri="{9D8B030D-6E8A-4147-A177-3AD203B41FA5}">
                          <a16:colId xmlns:a16="http://schemas.microsoft.com/office/drawing/2014/main" val="3898469521"/>
                        </a:ext>
                      </a:extLst>
                    </a:gridCol>
                    <a:gridCol w="7116852">
                      <a:extLst>
                        <a:ext uri="{9D8B030D-6E8A-4147-A177-3AD203B41FA5}">
                          <a16:colId xmlns:a16="http://schemas.microsoft.com/office/drawing/2014/main" val="3777147583"/>
                        </a:ext>
                      </a:extLst>
                    </a:gridCol>
                    <a:gridCol w="1727608">
                      <a:extLst>
                        <a:ext uri="{9D8B030D-6E8A-4147-A177-3AD203B41FA5}">
                          <a16:colId xmlns:a16="http://schemas.microsoft.com/office/drawing/2014/main" val="2213237832"/>
                        </a:ext>
                      </a:extLst>
                    </a:gridCol>
                  </a:tblGrid>
                  <a:tr h="51181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zh-TW" sz="3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zh-TW" sz="36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6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36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𝑑𝑛</m:t>
                                        </m:r>
                                      </m:sub>
                                    </m:sSub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zh-TW" sz="36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∀ </m:t>
                                </m:r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≠6, 7, 13, 14</m:t>
                                </m:r>
                              </m:oMath>
                            </m:oMathPara>
                          </a14:m>
                          <a:endParaRPr lang="zh-TW" sz="36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(2.9)</a:t>
                          </a:r>
                          <a:endParaRPr lang="zh-TW" sz="36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488043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6C0662A8-1A5B-4C95-F4F9-7139FE12FC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4190873"/>
                  </p:ext>
                </p:extLst>
              </p:nvPr>
            </p:nvGraphicFramePr>
            <p:xfrm>
              <a:off x="1325242" y="5396793"/>
              <a:ext cx="15438753" cy="15392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594293">
                      <a:extLst>
                        <a:ext uri="{9D8B030D-6E8A-4147-A177-3AD203B41FA5}">
                          <a16:colId xmlns:a16="http://schemas.microsoft.com/office/drawing/2014/main" val="3898469521"/>
                        </a:ext>
                      </a:extLst>
                    </a:gridCol>
                    <a:gridCol w="7116852">
                      <a:extLst>
                        <a:ext uri="{9D8B030D-6E8A-4147-A177-3AD203B41FA5}">
                          <a16:colId xmlns:a16="http://schemas.microsoft.com/office/drawing/2014/main" val="3777147583"/>
                        </a:ext>
                      </a:extLst>
                    </a:gridCol>
                    <a:gridCol w="1727608">
                      <a:extLst>
                        <a:ext uri="{9D8B030D-6E8A-4147-A177-3AD203B41FA5}">
                          <a16:colId xmlns:a16="http://schemas.microsoft.com/office/drawing/2014/main" val="2213237832"/>
                        </a:ext>
                      </a:extLst>
                    </a:gridCol>
                  </a:tblGrid>
                  <a:tr h="1539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93" t="-115447" r="-134875" b="-1788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92692" t="-115447" r="-24777" b="-1788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(2.9)</a:t>
                          </a:r>
                          <a:endParaRPr lang="zh-TW" sz="36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4880432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Rectangle 2">
            <a:extLst>
              <a:ext uri="{FF2B5EF4-FFF2-40B4-BE49-F238E27FC236}">
                <a16:creationId xmlns:a16="http://schemas.microsoft.com/office/drawing/2014/main" id="{38EFBD25-393F-9EBF-4B6E-CF33D8FAA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40" y="4497169"/>
            <a:ext cx="1030282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限制式(2.9)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：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每週週一至週五，每天有一人休息。</a:t>
            </a:r>
            <a:endParaRPr kumimoji="0" lang="zh-TW" altLang="zh-TW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B449DF39-BA79-CE07-A978-2656702B29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9382074"/>
                  </p:ext>
                </p:extLst>
              </p:nvPr>
            </p:nvGraphicFramePr>
            <p:xfrm>
              <a:off x="1325242" y="8128638"/>
              <a:ext cx="15438752" cy="189141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594292">
                      <a:extLst>
                        <a:ext uri="{9D8B030D-6E8A-4147-A177-3AD203B41FA5}">
                          <a16:colId xmlns:a16="http://schemas.microsoft.com/office/drawing/2014/main" val="492019747"/>
                        </a:ext>
                      </a:extLst>
                    </a:gridCol>
                    <a:gridCol w="7116852">
                      <a:extLst>
                        <a:ext uri="{9D8B030D-6E8A-4147-A177-3AD203B41FA5}">
                          <a16:colId xmlns:a16="http://schemas.microsoft.com/office/drawing/2014/main" val="4056686857"/>
                        </a:ext>
                      </a:extLst>
                    </a:gridCol>
                    <a:gridCol w="1727608">
                      <a:extLst>
                        <a:ext uri="{9D8B030D-6E8A-4147-A177-3AD203B41FA5}">
                          <a16:colId xmlns:a16="http://schemas.microsoft.com/office/drawing/2014/main" val="3050934337"/>
                        </a:ext>
                      </a:extLst>
                    </a:gridCol>
                  </a:tblGrid>
                  <a:tr h="51181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zh-TW" sz="3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nary>
                                      <m:naryPr>
                                        <m:chr m:val="∑"/>
                                        <m:limLoc m:val="undOvr"/>
                                        <m:ctrlPr>
                                          <a:rPr lang="zh-TW" sz="36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eqArr>
                                          <m:eqArrPr>
                                            <m:ctrlPr>
                                              <a:rPr lang="zh-TW" sz="3600" i="1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US" sz="3600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  <m:r>
                                              <a:rPr lang="en-US" sz="3600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=1</m:t>
                                            </m:r>
                                          </m:e>
                                          <m:e>
                                            <m:r>
                                              <a:rPr lang="en-US" sz="3600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  <m:r>
                                              <a:rPr lang="en-US" sz="3600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≠3, 6,9</m:t>
                                            </m:r>
                                          </m:e>
                                        </m:eqArr>
                                      </m:sub>
                                      <m:sup>
                                        <m:r>
                                          <a:rPr lang="en-US" sz="36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9</m:t>
                                        </m:r>
                                      </m:sup>
                                      <m:e>
                                        <m:sSub>
                                          <m:sSubPr>
                                            <m:ctrlPr>
                                              <a:rPr lang="zh-TW" sz="3600" i="1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3600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sz="3600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𝑑𝑏𝑛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d>
                                <m:r>
                                  <a:rPr lang="en-US" sz="36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TW" sz="36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𝑑𝑛</m:t>
                                    </m:r>
                                  </m:sub>
                                </m:sSub>
                                <m:r>
                                  <a:rPr lang="en-US" sz="36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zh-TW" sz="36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∀ </m:t>
                                </m:r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≠6, 7, 13, 14, ∀ </m:t>
                                </m:r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zh-TW" sz="36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(2.10)</a:t>
                          </a:r>
                          <a:endParaRPr lang="zh-TW" sz="36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937170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B449DF39-BA79-CE07-A978-2656702B29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89382074"/>
                  </p:ext>
                </p:extLst>
              </p:nvPr>
            </p:nvGraphicFramePr>
            <p:xfrm>
              <a:off x="1325242" y="8128638"/>
              <a:ext cx="15438752" cy="189141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594292">
                      <a:extLst>
                        <a:ext uri="{9D8B030D-6E8A-4147-A177-3AD203B41FA5}">
                          <a16:colId xmlns:a16="http://schemas.microsoft.com/office/drawing/2014/main" val="492019747"/>
                        </a:ext>
                      </a:extLst>
                    </a:gridCol>
                    <a:gridCol w="7116852">
                      <a:extLst>
                        <a:ext uri="{9D8B030D-6E8A-4147-A177-3AD203B41FA5}">
                          <a16:colId xmlns:a16="http://schemas.microsoft.com/office/drawing/2014/main" val="4056686857"/>
                        </a:ext>
                      </a:extLst>
                    </a:gridCol>
                    <a:gridCol w="1727608">
                      <a:extLst>
                        <a:ext uri="{9D8B030D-6E8A-4147-A177-3AD203B41FA5}">
                          <a16:colId xmlns:a16="http://schemas.microsoft.com/office/drawing/2014/main" val="3050934337"/>
                        </a:ext>
                      </a:extLst>
                    </a:gridCol>
                  </a:tblGrid>
                  <a:tr h="1891411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93" t="-95973" r="-134875" b="-1295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92692" t="-95973" r="-24777" b="-1295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(2.10)</a:t>
                          </a:r>
                          <a:endParaRPr lang="zh-TW" sz="36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9371709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ctangle 3">
            <a:extLst>
              <a:ext uri="{FF2B5EF4-FFF2-40B4-BE49-F238E27FC236}">
                <a16:creationId xmlns:a16="http://schemas.microsoft.com/office/drawing/2014/main" id="{1948EF04-E909-1BFD-C1C7-B7C6C8487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40" y="7258609"/>
            <a:ext cx="1145698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限制式(2.10)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：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每週週一至週五，每人每天上班或休假。</a:t>
            </a:r>
            <a:endParaRPr kumimoji="0" lang="zh-TW" altLang="zh-TW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618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0" y="-238756"/>
            <a:ext cx="668940" cy="1076451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60330B03-8DD5-2588-0050-C66648F5C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98169789-2353-9E3F-F1BD-E63EC1792197}"/>
              </a:ext>
            </a:extLst>
          </p:cNvPr>
          <p:cNvSpPr txBox="1"/>
          <p:nvPr/>
        </p:nvSpPr>
        <p:spPr>
          <a:xfrm>
            <a:off x="990600" y="432197"/>
            <a:ext cx="6320402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附錄</a:t>
            </a:r>
            <a:endParaRPr lang="en-US" sz="8000" b="1" dirty="0">
              <a:solidFill>
                <a:schemeClr val="tx2">
                  <a:lumMod val="60000"/>
                  <a:lumOff val="40000"/>
                </a:schemeClr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B3D4B1E4-597C-C88A-8492-AFF6A0B409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89874"/>
                  </p:ext>
                </p:extLst>
              </p:nvPr>
            </p:nvGraphicFramePr>
            <p:xfrm>
              <a:off x="1325243" y="2674183"/>
              <a:ext cx="15438754" cy="57277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594293">
                      <a:extLst>
                        <a:ext uri="{9D8B030D-6E8A-4147-A177-3AD203B41FA5}">
                          <a16:colId xmlns:a16="http://schemas.microsoft.com/office/drawing/2014/main" val="474942381"/>
                        </a:ext>
                      </a:extLst>
                    </a:gridCol>
                    <a:gridCol w="7116853">
                      <a:extLst>
                        <a:ext uri="{9D8B030D-6E8A-4147-A177-3AD203B41FA5}">
                          <a16:colId xmlns:a16="http://schemas.microsoft.com/office/drawing/2014/main" val="1710870605"/>
                        </a:ext>
                      </a:extLst>
                    </a:gridCol>
                    <a:gridCol w="1727608">
                      <a:extLst>
                        <a:ext uri="{9D8B030D-6E8A-4147-A177-3AD203B41FA5}">
                          <a16:colId xmlns:a16="http://schemas.microsoft.com/office/drawing/2014/main" val="958169253"/>
                        </a:ext>
                      </a:extLst>
                    </a:gridCol>
                  </a:tblGrid>
                  <a:tr h="51181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3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+1, 7</m:t>
                                    </m:r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36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TW" sz="36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36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∀ </m:t>
                                </m:r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,</m:t>
                                </m:r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≠5, 6, 12, 13, 14,∀ </m:t>
                                </m:r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zh-TW" sz="36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(2.11)</a:t>
                          </a:r>
                          <a:endParaRPr lang="zh-TW" sz="36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897211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>
                <a:extLst>
                  <a:ext uri="{FF2B5EF4-FFF2-40B4-BE49-F238E27FC236}">
                    <a16:creationId xmlns:a16="http://schemas.microsoft.com/office/drawing/2014/main" id="{B3D4B1E4-597C-C88A-8492-AFF6A0B409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89874"/>
                  </p:ext>
                </p:extLst>
              </p:nvPr>
            </p:nvGraphicFramePr>
            <p:xfrm>
              <a:off x="1325243" y="2674183"/>
              <a:ext cx="15438754" cy="57277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594293">
                      <a:extLst>
                        <a:ext uri="{9D8B030D-6E8A-4147-A177-3AD203B41FA5}">
                          <a16:colId xmlns:a16="http://schemas.microsoft.com/office/drawing/2014/main" val="474942381"/>
                        </a:ext>
                      </a:extLst>
                    </a:gridCol>
                    <a:gridCol w="7116853">
                      <a:extLst>
                        <a:ext uri="{9D8B030D-6E8A-4147-A177-3AD203B41FA5}">
                          <a16:colId xmlns:a16="http://schemas.microsoft.com/office/drawing/2014/main" val="1710870605"/>
                        </a:ext>
                      </a:extLst>
                    </a:gridCol>
                    <a:gridCol w="1727608">
                      <a:extLst>
                        <a:ext uri="{9D8B030D-6E8A-4147-A177-3AD203B41FA5}">
                          <a16:colId xmlns:a16="http://schemas.microsoft.com/office/drawing/2014/main" val="958169253"/>
                        </a:ext>
                      </a:extLst>
                    </a:gridCol>
                  </a:tblGrid>
                  <a:tr h="57277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93" t="-21739" r="-134875" b="-4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92692" t="-21739" r="-24777" b="-4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(2.11)</a:t>
                          </a:r>
                          <a:endParaRPr lang="zh-TW" sz="36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897211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ctangle 1">
            <a:extLst>
              <a:ext uri="{FF2B5EF4-FFF2-40B4-BE49-F238E27FC236}">
                <a16:creationId xmlns:a16="http://schemas.microsoft.com/office/drawing/2014/main" id="{48FC7460-747D-2AC5-BBEF-1F30EB707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40" y="1774559"/>
            <a:ext cx="1151680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限制式(2.11)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：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每週週一至週四，值班隔天則需上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N</a:t>
            </a:r>
            <a:r>
              <a:rPr kumimoji="0" lang="zh-TW" altLang="en-US" sz="3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班。</a:t>
            </a:r>
            <a:endParaRPr kumimoji="0" lang="zh-TW" altLang="zh-TW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B07546CE-FD55-76BB-608F-9D7B796D90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2524726"/>
                  </p:ext>
                </p:extLst>
              </p:nvPr>
            </p:nvGraphicFramePr>
            <p:xfrm>
              <a:off x="1325242" y="4294873"/>
              <a:ext cx="15438753" cy="5486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594293">
                      <a:extLst>
                        <a:ext uri="{9D8B030D-6E8A-4147-A177-3AD203B41FA5}">
                          <a16:colId xmlns:a16="http://schemas.microsoft.com/office/drawing/2014/main" val="1665255987"/>
                        </a:ext>
                      </a:extLst>
                    </a:gridCol>
                    <a:gridCol w="7116852">
                      <a:extLst>
                        <a:ext uri="{9D8B030D-6E8A-4147-A177-3AD203B41FA5}">
                          <a16:colId xmlns:a16="http://schemas.microsoft.com/office/drawing/2014/main" val="2518302836"/>
                        </a:ext>
                      </a:extLst>
                    </a:gridCol>
                    <a:gridCol w="1727608">
                      <a:extLst>
                        <a:ext uri="{9D8B030D-6E8A-4147-A177-3AD203B41FA5}">
                          <a16:colId xmlns:a16="http://schemas.microsoft.com/office/drawing/2014/main" val="4018817507"/>
                        </a:ext>
                      </a:extLst>
                    </a:gridCol>
                  </a:tblGrid>
                  <a:tr h="51181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3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87</m:t>
                                    </m:r>
                                  </m:sub>
                                </m:sSub>
                                <m:r>
                                  <a:rPr lang="en-US" sz="36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TW" sz="36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  <m:r>
                                  <a:rPr lang="en-US" sz="36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zh-TW" sz="36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∀ </m:t>
                                </m:r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≠6, 7, 13, 14</m:t>
                                </m:r>
                              </m:oMath>
                            </m:oMathPara>
                          </a14:m>
                          <a:endParaRPr lang="zh-TW" sz="36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(2.12)</a:t>
                          </a:r>
                          <a:endParaRPr lang="zh-TW" sz="36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968361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B07546CE-FD55-76BB-608F-9D7B796D90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2524726"/>
                  </p:ext>
                </p:extLst>
              </p:nvPr>
            </p:nvGraphicFramePr>
            <p:xfrm>
              <a:off x="1325242" y="4294873"/>
              <a:ext cx="15438753" cy="5486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594293">
                      <a:extLst>
                        <a:ext uri="{9D8B030D-6E8A-4147-A177-3AD203B41FA5}">
                          <a16:colId xmlns:a16="http://schemas.microsoft.com/office/drawing/2014/main" val="1665255987"/>
                        </a:ext>
                      </a:extLst>
                    </a:gridCol>
                    <a:gridCol w="7116852">
                      <a:extLst>
                        <a:ext uri="{9D8B030D-6E8A-4147-A177-3AD203B41FA5}">
                          <a16:colId xmlns:a16="http://schemas.microsoft.com/office/drawing/2014/main" val="2518302836"/>
                        </a:ext>
                      </a:extLst>
                    </a:gridCol>
                    <a:gridCol w="1727608">
                      <a:extLst>
                        <a:ext uri="{9D8B030D-6E8A-4147-A177-3AD203B41FA5}">
                          <a16:colId xmlns:a16="http://schemas.microsoft.com/office/drawing/2014/main" val="4018817507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93" t="-25000" r="-134875" b="-47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92692" t="-25000" r="-24777" b="-47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(2.12)</a:t>
                          </a:r>
                          <a:endParaRPr lang="zh-TW" sz="36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968361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Rectangle 2">
            <a:extLst>
              <a:ext uri="{FF2B5EF4-FFF2-40B4-BE49-F238E27FC236}">
                <a16:creationId xmlns:a16="http://schemas.microsoft.com/office/drawing/2014/main" id="{25BE126B-CCC4-D4CE-C584-486E9B9CC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3484050"/>
            <a:ext cx="1091837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限制式(2.12)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：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每週週一至週五，人員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7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只上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M3</a:t>
            </a:r>
            <a:r>
              <a:rPr kumimoji="0" lang="zh-TW" altLang="en-US" sz="3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班。</a:t>
            </a:r>
            <a:endParaRPr kumimoji="0" lang="zh-TW" altLang="zh-TW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5F3C67FB-E602-3AED-2800-996604E519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4625382"/>
                  </p:ext>
                </p:extLst>
              </p:nvPr>
            </p:nvGraphicFramePr>
            <p:xfrm>
              <a:off x="1338956" y="6081869"/>
              <a:ext cx="15438753" cy="5486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594293">
                      <a:extLst>
                        <a:ext uri="{9D8B030D-6E8A-4147-A177-3AD203B41FA5}">
                          <a16:colId xmlns:a16="http://schemas.microsoft.com/office/drawing/2014/main" val="2413036855"/>
                        </a:ext>
                      </a:extLst>
                    </a:gridCol>
                    <a:gridCol w="7116852">
                      <a:extLst>
                        <a:ext uri="{9D8B030D-6E8A-4147-A177-3AD203B41FA5}">
                          <a16:colId xmlns:a16="http://schemas.microsoft.com/office/drawing/2014/main" val="3293929016"/>
                        </a:ext>
                      </a:extLst>
                    </a:gridCol>
                    <a:gridCol w="1727608">
                      <a:extLst>
                        <a:ext uri="{9D8B030D-6E8A-4147-A177-3AD203B41FA5}">
                          <a16:colId xmlns:a16="http://schemas.microsoft.com/office/drawing/2014/main" val="1922882010"/>
                        </a:ext>
                      </a:extLst>
                    </a:gridCol>
                  </a:tblGrid>
                  <a:tr h="51181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3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36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zh-TW" sz="36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∀ </m:t>
                                </m:r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=1, 2, …, 5</m:t>
                                </m:r>
                              </m:oMath>
                            </m:oMathPara>
                          </a14:m>
                          <a:endParaRPr lang="zh-TW" sz="36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(2.13)</a:t>
                          </a:r>
                          <a:endParaRPr lang="zh-TW" sz="36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920283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5F3C67FB-E602-3AED-2800-996604E519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4625382"/>
                  </p:ext>
                </p:extLst>
              </p:nvPr>
            </p:nvGraphicFramePr>
            <p:xfrm>
              <a:off x="1338956" y="6081869"/>
              <a:ext cx="15438753" cy="5486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594293">
                      <a:extLst>
                        <a:ext uri="{9D8B030D-6E8A-4147-A177-3AD203B41FA5}">
                          <a16:colId xmlns:a16="http://schemas.microsoft.com/office/drawing/2014/main" val="2413036855"/>
                        </a:ext>
                      </a:extLst>
                    </a:gridCol>
                    <a:gridCol w="7116852">
                      <a:extLst>
                        <a:ext uri="{9D8B030D-6E8A-4147-A177-3AD203B41FA5}">
                          <a16:colId xmlns:a16="http://schemas.microsoft.com/office/drawing/2014/main" val="3293929016"/>
                        </a:ext>
                      </a:extLst>
                    </a:gridCol>
                    <a:gridCol w="1727608">
                      <a:extLst>
                        <a:ext uri="{9D8B030D-6E8A-4147-A177-3AD203B41FA5}">
                          <a16:colId xmlns:a16="http://schemas.microsoft.com/office/drawing/2014/main" val="1922882010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92" t="-22222" r="-134423" b="-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92870" t="-22222" r="-24599" b="-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(2.13)</a:t>
                          </a:r>
                          <a:endParaRPr lang="zh-TW" sz="36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920283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ctangle 3">
            <a:extLst>
              <a:ext uri="{FF2B5EF4-FFF2-40B4-BE49-F238E27FC236}">
                <a16:creationId xmlns:a16="http://schemas.microsoft.com/office/drawing/2014/main" id="{7993B615-46D9-B3C3-A805-35DBFA48B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5241083"/>
            <a:ext cx="1099531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限制式(2.13)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：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第一週週一至週五，人員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2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皆為休假。</a:t>
            </a:r>
            <a:endParaRPr kumimoji="0" lang="zh-TW" altLang="zh-TW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表格 16">
                <a:extLst>
                  <a:ext uri="{FF2B5EF4-FFF2-40B4-BE49-F238E27FC236}">
                    <a16:creationId xmlns:a16="http://schemas.microsoft.com/office/drawing/2014/main" id="{8876EFFD-5771-5F9C-EC9F-8AD3CAA01A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0036818"/>
                  </p:ext>
                </p:extLst>
              </p:nvPr>
            </p:nvGraphicFramePr>
            <p:xfrm>
              <a:off x="1338955" y="8100326"/>
              <a:ext cx="15438753" cy="5486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594293">
                      <a:extLst>
                        <a:ext uri="{9D8B030D-6E8A-4147-A177-3AD203B41FA5}">
                          <a16:colId xmlns:a16="http://schemas.microsoft.com/office/drawing/2014/main" val="1841971879"/>
                        </a:ext>
                      </a:extLst>
                    </a:gridCol>
                    <a:gridCol w="7116852">
                      <a:extLst>
                        <a:ext uri="{9D8B030D-6E8A-4147-A177-3AD203B41FA5}">
                          <a16:colId xmlns:a16="http://schemas.microsoft.com/office/drawing/2014/main" val="3912408096"/>
                        </a:ext>
                      </a:extLst>
                    </a:gridCol>
                    <a:gridCol w="1727608">
                      <a:extLst>
                        <a:ext uri="{9D8B030D-6E8A-4147-A177-3AD203B41FA5}">
                          <a16:colId xmlns:a16="http://schemas.microsoft.com/office/drawing/2014/main" val="4118081034"/>
                        </a:ext>
                      </a:extLst>
                    </a:gridCol>
                  </a:tblGrid>
                  <a:tr h="51181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3600" i="1" kern="1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36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36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3600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zh-TW" sz="3600" kern="100" dirty="0">
                            <a:solidFill>
                              <a:srgbClr val="FF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3600" kern="1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∀ </m:t>
                                </m:r>
                                <m:r>
                                  <a:rPr lang="en-US" sz="3600" kern="1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kern="1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=8</m:t>
                                </m:r>
                              </m:oMath>
                            </m:oMathPara>
                          </a14:m>
                          <a:endParaRPr lang="zh-TW" sz="3600" kern="100" dirty="0">
                            <a:solidFill>
                              <a:srgbClr val="FF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(2.14)</a:t>
                          </a:r>
                          <a:endParaRPr lang="zh-TW" sz="3600" b="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8461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表格 16">
                <a:extLst>
                  <a:ext uri="{FF2B5EF4-FFF2-40B4-BE49-F238E27FC236}">
                    <a16:creationId xmlns:a16="http://schemas.microsoft.com/office/drawing/2014/main" id="{8876EFFD-5771-5F9C-EC9F-8AD3CAA01A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0036818"/>
                  </p:ext>
                </p:extLst>
              </p:nvPr>
            </p:nvGraphicFramePr>
            <p:xfrm>
              <a:off x="1338955" y="8100326"/>
              <a:ext cx="15438753" cy="5486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594293">
                      <a:extLst>
                        <a:ext uri="{9D8B030D-6E8A-4147-A177-3AD203B41FA5}">
                          <a16:colId xmlns:a16="http://schemas.microsoft.com/office/drawing/2014/main" val="1841971879"/>
                        </a:ext>
                      </a:extLst>
                    </a:gridCol>
                    <a:gridCol w="7116852">
                      <a:extLst>
                        <a:ext uri="{9D8B030D-6E8A-4147-A177-3AD203B41FA5}">
                          <a16:colId xmlns:a16="http://schemas.microsoft.com/office/drawing/2014/main" val="3912408096"/>
                        </a:ext>
                      </a:extLst>
                    </a:gridCol>
                    <a:gridCol w="1727608">
                      <a:extLst>
                        <a:ext uri="{9D8B030D-6E8A-4147-A177-3AD203B41FA5}">
                          <a16:colId xmlns:a16="http://schemas.microsoft.com/office/drawing/2014/main" val="4118081034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192" t="-24444" r="-134423" b="-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92870" t="-24444" r="-24599" b="-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(2.14)</a:t>
                          </a:r>
                          <a:endParaRPr lang="zh-TW" sz="3600" b="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84616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Rectangle 4">
            <a:extLst>
              <a:ext uri="{FF2B5EF4-FFF2-40B4-BE49-F238E27FC236}">
                <a16:creationId xmlns:a16="http://schemas.microsoft.com/office/drawing/2014/main" id="{12DC4155-BEDE-BCC8-31A1-BBC4E4910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7071555"/>
            <a:ext cx="86869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限制式(2.14)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：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第二週週一，人員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3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休假。</a:t>
            </a:r>
            <a:endParaRPr kumimoji="0" lang="zh-TW" altLang="zh-TW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704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0" y="-238756"/>
            <a:ext cx="668940" cy="1076451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60330B03-8DD5-2588-0050-C66648F5C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98169789-2353-9E3F-F1BD-E63EC1792197}"/>
              </a:ext>
            </a:extLst>
          </p:cNvPr>
          <p:cNvSpPr txBox="1"/>
          <p:nvPr/>
        </p:nvSpPr>
        <p:spPr>
          <a:xfrm>
            <a:off x="990600" y="432197"/>
            <a:ext cx="6320402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附錄</a:t>
            </a:r>
            <a:endParaRPr lang="en-US" sz="8000" b="1" dirty="0">
              <a:solidFill>
                <a:schemeClr val="tx2">
                  <a:lumMod val="60000"/>
                  <a:lumOff val="40000"/>
                </a:schemeClr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537D6467-2860-1264-0709-8A2710099E1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96166081"/>
                  </p:ext>
                </p:extLst>
              </p:nvPr>
            </p:nvGraphicFramePr>
            <p:xfrm>
              <a:off x="1325243" y="2679060"/>
              <a:ext cx="15438754" cy="5486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594293">
                      <a:extLst>
                        <a:ext uri="{9D8B030D-6E8A-4147-A177-3AD203B41FA5}">
                          <a16:colId xmlns:a16="http://schemas.microsoft.com/office/drawing/2014/main" val="98305238"/>
                        </a:ext>
                      </a:extLst>
                    </a:gridCol>
                    <a:gridCol w="7116853">
                      <a:extLst>
                        <a:ext uri="{9D8B030D-6E8A-4147-A177-3AD203B41FA5}">
                          <a16:colId xmlns:a16="http://schemas.microsoft.com/office/drawing/2014/main" val="1654017481"/>
                        </a:ext>
                      </a:extLst>
                    </a:gridCol>
                    <a:gridCol w="1727608">
                      <a:extLst>
                        <a:ext uri="{9D8B030D-6E8A-4147-A177-3AD203B41FA5}">
                          <a16:colId xmlns:a16="http://schemas.microsoft.com/office/drawing/2014/main" val="2046843810"/>
                        </a:ext>
                      </a:extLst>
                    </a:gridCol>
                  </a:tblGrid>
                  <a:tr h="51181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3600" i="1" kern="1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36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36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  <m:r>
                                  <a:rPr lang="en-US" sz="3600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zh-TW" sz="3600" kern="100" dirty="0">
                            <a:solidFill>
                              <a:srgbClr val="FF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3600" kern="1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∀ </m:t>
                                </m:r>
                                <m:r>
                                  <a:rPr lang="en-US" sz="3600" kern="1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kern="1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=9</m:t>
                                </m:r>
                              </m:oMath>
                            </m:oMathPara>
                          </a14:m>
                          <a:endParaRPr lang="zh-TW" sz="3600" kern="100" dirty="0">
                            <a:solidFill>
                              <a:srgbClr val="FF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(2.15)</a:t>
                          </a:r>
                          <a:endParaRPr lang="zh-TW" sz="3600" b="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807857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537D6467-2860-1264-0709-8A2710099E1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96166081"/>
                  </p:ext>
                </p:extLst>
              </p:nvPr>
            </p:nvGraphicFramePr>
            <p:xfrm>
              <a:off x="1325243" y="2679060"/>
              <a:ext cx="15438754" cy="5486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594293">
                      <a:extLst>
                        <a:ext uri="{9D8B030D-6E8A-4147-A177-3AD203B41FA5}">
                          <a16:colId xmlns:a16="http://schemas.microsoft.com/office/drawing/2014/main" val="98305238"/>
                        </a:ext>
                      </a:extLst>
                    </a:gridCol>
                    <a:gridCol w="7116853">
                      <a:extLst>
                        <a:ext uri="{9D8B030D-6E8A-4147-A177-3AD203B41FA5}">
                          <a16:colId xmlns:a16="http://schemas.microsoft.com/office/drawing/2014/main" val="1654017481"/>
                        </a:ext>
                      </a:extLst>
                    </a:gridCol>
                    <a:gridCol w="1727608">
                      <a:extLst>
                        <a:ext uri="{9D8B030D-6E8A-4147-A177-3AD203B41FA5}">
                          <a16:colId xmlns:a16="http://schemas.microsoft.com/office/drawing/2014/main" val="2046843810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93" t="-22222" r="-134875" b="-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92692" t="-22222" r="-24777" b="-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(2.15)</a:t>
                          </a:r>
                          <a:endParaRPr lang="zh-TW" sz="3600" b="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807857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1">
            <a:extLst>
              <a:ext uri="{FF2B5EF4-FFF2-40B4-BE49-F238E27FC236}">
                <a16:creationId xmlns:a16="http://schemas.microsoft.com/office/drawing/2014/main" id="{71DCE2EF-94E5-AC1D-C615-C2F6A1FDE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1916596"/>
            <a:ext cx="86869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限制式(2.15)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：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第二週週二，人員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7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休假。</a:t>
            </a:r>
            <a:endParaRPr kumimoji="0" lang="zh-TW" altLang="zh-TW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9B9FCA5A-3C1A-20C3-0600-F1829BB3FA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7490904"/>
                  </p:ext>
                </p:extLst>
              </p:nvPr>
            </p:nvGraphicFramePr>
            <p:xfrm>
              <a:off x="1325243" y="4549140"/>
              <a:ext cx="15438755" cy="5486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594294">
                      <a:extLst>
                        <a:ext uri="{9D8B030D-6E8A-4147-A177-3AD203B41FA5}">
                          <a16:colId xmlns:a16="http://schemas.microsoft.com/office/drawing/2014/main" val="693434195"/>
                        </a:ext>
                      </a:extLst>
                    </a:gridCol>
                    <a:gridCol w="7116853">
                      <a:extLst>
                        <a:ext uri="{9D8B030D-6E8A-4147-A177-3AD203B41FA5}">
                          <a16:colId xmlns:a16="http://schemas.microsoft.com/office/drawing/2014/main" val="81282490"/>
                        </a:ext>
                      </a:extLst>
                    </a:gridCol>
                    <a:gridCol w="1727608">
                      <a:extLst>
                        <a:ext uri="{9D8B030D-6E8A-4147-A177-3AD203B41FA5}">
                          <a16:colId xmlns:a16="http://schemas.microsoft.com/office/drawing/2014/main" val="1296225876"/>
                        </a:ext>
                      </a:extLst>
                    </a:gridCol>
                  </a:tblGrid>
                  <a:tr h="51181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3600" i="1" kern="1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36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36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  <m:r>
                                  <a:rPr lang="en-US" sz="3600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zh-TW" sz="3600" kern="100" dirty="0">
                            <a:solidFill>
                              <a:srgbClr val="FF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3600" kern="1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∀ </m:t>
                                </m:r>
                                <m:r>
                                  <a:rPr lang="en-US" sz="3600" kern="1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kern="1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=10</m:t>
                                </m:r>
                              </m:oMath>
                            </m:oMathPara>
                          </a14:m>
                          <a:endParaRPr lang="zh-TW" sz="3600" kern="100" dirty="0">
                            <a:solidFill>
                              <a:srgbClr val="FF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(2.16)</a:t>
                          </a:r>
                          <a:endParaRPr lang="zh-TW" sz="3600" b="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71807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9B9FCA5A-3C1A-20C3-0600-F1829BB3FA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7490904"/>
                  </p:ext>
                </p:extLst>
              </p:nvPr>
            </p:nvGraphicFramePr>
            <p:xfrm>
              <a:off x="1325243" y="4549140"/>
              <a:ext cx="15438755" cy="5486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594294">
                      <a:extLst>
                        <a:ext uri="{9D8B030D-6E8A-4147-A177-3AD203B41FA5}">
                          <a16:colId xmlns:a16="http://schemas.microsoft.com/office/drawing/2014/main" val="693434195"/>
                        </a:ext>
                      </a:extLst>
                    </a:gridCol>
                    <a:gridCol w="7116853">
                      <a:extLst>
                        <a:ext uri="{9D8B030D-6E8A-4147-A177-3AD203B41FA5}">
                          <a16:colId xmlns:a16="http://schemas.microsoft.com/office/drawing/2014/main" val="81282490"/>
                        </a:ext>
                      </a:extLst>
                    </a:gridCol>
                    <a:gridCol w="1727608">
                      <a:extLst>
                        <a:ext uri="{9D8B030D-6E8A-4147-A177-3AD203B41FA5}">
                          <a16:colId xmlns:a16="http://schemas.microsoft.com/office/drawing/2014/main" val="1296225876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93" t="-25000" r="-134875" b="-47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92692" t="-25000" r="-24777" b="-47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(2.16)</a:t>
                          </a:r>
                          <a:endParaRPr lang="zh-TW" sz="3600" b="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718078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ctangle 2">
            <a:extLst>
              <a:ext uri="{FF2B5EF4-FFF2-40B4-BE49-F238E27FC236}">
                <a16:creationId xmlns:a16="http://schemas.microsoft.com/office/drawing/2014/main" id="{048AC649-6F95-B33E-A975-770F299EF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235" y="3670618"/>
            <a:ext cx="86869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限制式(2.16)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：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第二週週三，人員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7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休假。</a:t>
            </a:r>
            <a:endParaRPr kumimoji="0" lang="zh-TW" altLang="zh-TW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0607C2CC-DA99-1D3D-B45F-64D804D7B9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9334424"/>
                  </p:ext>
                </p:extLst>
              </p:nvPr>
            </p:nvGraphicFramePr>
            <p:xfrm>
              <a:off x="1325243" y="6444605"/>
              <a:ext cx="15438754" cy="5486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594293">
                      <a:extLst>
                        <a:ext uri="{9D8B030D-6E8A-4147-A177-3AD203B41FA5}">
                          <a16:colId xmlns:a16="http://schemas.microsoft.com/office/drawing/2014/main" val="3573070706"/>
                        </a:ext>
                      </a:extLst>
                    </a:gridCol>
                    <a:gridCol w="7116853">
                      <a:extLst>
                        <a:ext uri="{9D8B030D-6E8A-4147-A177-3AD203B41FA5}">
                          <a16:colId xmlns:a16="http://schemas.microsoft.com/office/drawing/2014/main" val="2738044482"/>
                        </a:ext>
                      </a:extLst>
                    </a:gridCol>
                    <a:gridCol w="1727608">
                      <a:extLst>
                        <a:ext uri="{9D8B030D-6E8A-4147-A177-3AD203B41FA5}">
                          <a16:colId xmlns:a16="http://schemas.microsoft.com/office/drawing/2014/main" val="4071707869"/>
                        </a:ext>
                      </a:extLst>
                    </a:gridCol>
                  </a:tblGrid>
                  <a:tr h="51181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3600" i="1" kern="1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36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36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3600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zh-TW" sz="3600" kern="100" dirty="0">
                            <a:solidFill>
                              <a:srgbClr val="FF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3600" kern="1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∀ </m:t>
                                </m:r>
                                <m:r>
                                  <a:rPr lang="en-US" sz="3600" kern="1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kern="1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=11</m:t>
                                </m:r>
                              </m:oMath>
                            </m:oMathPara>
                          </a14:m>
                          <a:endParaRPr lang="zh-TW" sz="3600" kern="100" dirty="0">
                            <a:solidFill>
                              <a:srgbClr val="FF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(2.17)</a:t>
                          </a:r>
                          <a:endParaRPr lang="zh-TW" sz="3600" b="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2547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0607C2CC-DA99-1D3D-B45F-64D804D7B9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9334424"/>
                  </p:ext>
                </p:extLst>
              </p:nvPr>
            </p:nvGraphicFramePr>
            <p:xfrm>
              <a:off x="1325243" y="6444605"/>
              <a:ext cx="15438754" cy="5486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594293">
                      <a:extLst>
                        <a:ext uri="{9D8B030D-6E8A-4147-A177-3AD203B41FA5}">
                          <a16:colId xmlns:a16="http://schemas.microsoft.com/office/drawing/2014/main" val="3573070706"/>
                        </a:ext>
                      </a:extLst>
                    </a:gridCol>
                    <a:gridCol w="7116853">
                      <a:extLst>
                        <a:ext uri="{9D8B030D-6E8A-4147-A177-3AD203B41FA5}">
                          <a16:colId xmlns:a16="http://schemas.microsoft.com/office/drawing/2014/main" val="2738044482"/>
                        </a:ext>
                      </a:extLst>
                    </a:gridCol>
                    <a:gridCol w="1727608">
                      <a:extLst>
                        <a:ext uri="{9D8B030D-6E8A-4147-A177-3AD203B41FA5}">
                          <a16:colId xmlns:a16="http://schemas.microsoft.com/office/drawing/2014/main" val="4071707869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93" t="-25000" r="-134875" b="-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92692" t="-25000" r="-24777" b="-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(2.17)</a:t>
                          </a:r>
                          <a:endParaRPr lang="zh-TW" sz="3600" b="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25471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ctangle 3">
            <a:extLst>
              <a:ext uri="{FF2B5EF4-FFF2-40B4-BE49-F238E27FC236}">
                <a16:creationId xmlns:a16="http://schemas.microsoft.com/office/drawing/2014/main" id="{BDC9602B-B649-C0EE-956C-F1F8F4F30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5585187"/>
            <a:ext cx="86869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限制式(2.17)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：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第二週週四，人員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4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休假。</a:t>
            </a:r>
            <a:endParaRPr kumimoji="0" lang="zh-TW" altLang="zh-TW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87B4B14A-503B-2FB1-A8C1-17D372667EE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8560133"/>
                  </p:ext>
                </p:extLst>
              </p:nvPr>
            </p:nvGraphicFramePr>
            <p:xfrm>
              <a:off x="1325242" y="8430818"/>
              <a:ext cx="15438753" cy="5486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594293">
                      <a:extLst>
                        <a:ext uri="{9D8B030D-6E8A-4147-A177-3AD203B41FA5}">
                          <a16:colId xmlns:a16="http://schemas.microsoft.com/office/drawing/2014/main" val="3187261123"/>
                        </a:ext>
                      </a:extLst>
                    </a:gridCol>
                    <a:gridCol w="7116852">
                      <a:extLst>
                        <a:ext uri="{9D8B030D-6E8A-4147-A177-3AD203B41FA5}">
                          <a16:colId xmlns:a16="http://schemas.microsoft.com/office/drawing/2014/main" val="4058937580"/>
                        </a:ext>
                      </a:extLst>
                    </a:gridCol>
                    <a:gridCol w="1727608">
                      <a:extLst>
                        <a:ext uri="{9D8B030D-6E8A-4147-A177-3AD203B41FA5}">
                          <a16:colId xmlns:a16="http://schemas.microsoft.com/office/drawing/2014/main" val="3854994803"/>
                        </a:ext>
                      </a:extLst>
                    </a:gridCol>
                  </a:tblGrid>
                  <a:tr h="51181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3600" i="1" kern="1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kern="1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3600" kern="1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3600" kern="1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en-US" sz="3600" kern="1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zh-TW" sz="3600" kern="100" dirty="0">
                            <a:solidFill>
                              <a:srgbClr val="FF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3600" kern="1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∀ </m:t>
                                </m:r>
                                <m:r>
                                  <a:rPr lang="en-US" sz="3600" kern="1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kern="1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=12</m:t>
                                </m:r>
                              </m:oMath>
                            </m:oMathPara>
                          </a14:m>
                          <a:endParaRPr lang="zh-TW" sz="3600" kern="100" dirty="0">
                            <a:solidFill>
                              <a:srgbClr val="FF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(2.18)</a:t>
                          </a:r>
                          <a:endParaRPr lang="zh-TW" sz="3600" b="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793100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87B4B14A-503B-2FB1-A8C1-17D372667EE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38560133"/>
                  </p:ext>
                </p:extLst>
              </p:nvPr>
            </p:nvGraphicFramePr>
            <p:xfrm>
              <a:off x="1325242" y="8430818"/>
              <a:ext cx="15438753" cy="5486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594293">
                      <a:extLst>
                        <a:ext uri="{9D8B030D-6E8A-4147-A177-3AD203B41FA5}">
                          <a16:colId xmlns:a16="http://schemas.microsoft.com/office/drawing/2014/main" val="3187261123"/>
                        </a:ext>
                      </a:extLst>
                    </a:gridCol>
                    <a:gridCol w="7116852">
                      <a:extLst>
                        <a:ext uri="{9D8B030D-6E8A-4147-A177-3AD203B41FA5}">
                          <a16:colId xmlns:a16="http://schemas.microsoft.com/office/drawing/2014/main" val="4058937580"/>
                        </a:ext>
                      </a:extLst>
                    </a:gridCol>
                    <a:gridCol w="1727608">
                      <a:extLst>
                        <a:ext uri="{9D8B030D-6E8A-4147-A177-3AD203B41FA5}">
                          <a16:colId xmlns:a16="http://schemas.microsoft.com/office/drawing/2014/main" val="3854994803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193" t="-24444" r="-134875" b="-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92692" t="-24444" r="-24777" b="-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(2.18)</a:t>
                          </a:r>
                          <a:endParaRPr lang="zh-TW" sz="3600" b="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7931005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Rectangle 4">
            <a:extLst>
              <a:ext uri="{FF2B5EF4-FFF2-40B4-BE49-F238E27FC236}">
                <a16:creationId xmlns:a16="http://schemas.microsoft.com/office/drawing/2014/main" id="{4B7CFE54-3269-ECB3-EDCB-314304C88D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7313980"/>
            <a:ext cx="86869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限制式(2.18)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：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第二週週五，人員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6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休假。</a:t>
            </a:r>
            <a:endParaRPr kumimoji="0" lang="zh-TW" altLang="zh-TW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243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0" y="-238756"/>
            <a:ext cx="668940" cy="1076451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60330B03-8DD5-2588-0050-C66648F5C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98169789-2353-9E3F-F1BD-E63EC1792197}"/>
              </a:ext>
            </a:extLst>
          </p:cNvPr>
          <p:cNvSpPr txBox="1"/>
          <p:nvPr/>
        </p:nvSpPr>
        <p:spPr>
          <a:xfrm>
            <a:off x="990600" y="432197"/>
            <a:ext cx="6320402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附錄</a:t>
            </a:r>
            <a:endParaRPr lang="en-US" sz="8000" b="1" dirty="0">
              <a:solidFill>
                <a:schemeClr val="tx2">
                  <a:lumMod val="60000"/>
                  <a:lumOff val="40000"/>
                </a:schemeClr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F7204707-F507-FEA2-9FCF-909B8D4153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325698"/>
                  </p:ext>
                </p:extLst>
              </p:nvPr>
            </p:nvGraphicFramePr>
            <p:xfrm>
              <a:off x="1325243" y="2795734"/>
              <a:ext cx="15438754" cy="51181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594293">
                      <a:extLst>
                        <a:ext uri="{9D8B030D-6E8A-4147-A177-3AD203B41FA5}">
                          <a16:colId xmlns:a16="http://schemas.microsoft.com/office/drawing/2014/main" val="3037907918"/>
                        </a:ext>
                      </a:extLst>
                    </a:gridCol>
                    <a:gridCol w="7116853">
                      <a:extLst>
                        <a:ext uri="{9D8B030D-6E8A-4147-A177-3AD203B41FA5}">
                          <a16:colId xmlns:a16="http://schemas.microsoft.com/office/drawing/2014/main" val="2597969282"/>
                        </a:ext>
                      </a:extLst>
                    </a:gridCol>
                    <a:gridCol w="1727608">
                      <a:extLst>
                        <a:ext uri="{9D8B030D-6E8A-4147-A177-3AD203B41FA5}">
                          <a16:colId xmlns:a16="http://schemas.microsoft.com/office/drawing/2014/main" val="4083641636"/>
                        </a:ext>
                      </a:extLst>
                    </a:gridCol>
                  </a:tblGrid>
                  <a:tr h="51181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32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2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175</m:t>
                                    </m:r>
                                  </m:sub>
                                </m:sSub>
                                <m:r>
                                  <a:rPr lang="en-US" sz="32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zh-TW" sz="32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kern="1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TW" sz="3200" kern="10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2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(2.19)</a:t>
                          </a:r>
                          <a:endParaRPr lang="zh-TW" sz="32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912524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F7204707-F507-FEA2-9FCF-909B8D4153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325698"/>
                  </p:ext>
                </p:extLst>
              </p:nvPr>
            </p:nvGraphicFramePr>
            <p:xfrm>
              <a:off x="1325243" y="2795734"/>
              <a:ext cx="15438754" cy="51181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594293">
                      <a:extLst>
                        <a:ext uri="{9D8B030D-6E8A-4147-A177-3AD203B41FA5}">
                          <a16:colId xmlns:a16="http://schemas.microsoft.com/office/drawing/2014/main" val="3037907918"/>
                        </a:ext>
                      </a:extLst>
                    </a:gridCol>
                    <a:gridCol w="7116853">
                      <a:extLst>
                        <a:ext uri="{9D8B030D-6E8A-4147-A177-3AD203B41FA5}">
                          <a16:colId xmlns:a16="http://schemas.microsoft.com/office/drawing/2014/main" val="2597969282"/>
                        </a:ext>
                      </a:extLst>
                    </a:gridCol>
                    <a:gridCol w="1727608">
                      <a:extLst>
                        <a:ext uri="{9D8B030D-6E8A-4147-A177-3AD203B41FA5}">
                          <a16:colId xmlns:a16="http://schemas.microsoft.com/office/drawing/2014/main" val="4083641636"/>
                        </a:ext>
                      </a:extLst>
                    </a:gridCol>
                  </a:tblGrid>
                  <a:tr h="51181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93" t="-21951" r="-134875" b="-439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kern="1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TW" sz="3200" kern="10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2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(2.19)</a:t>
                          </a:r>
                          <a:endParaRPr lang="zh-TW" sz="32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9125247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1">
            <a:extLst>
              <a:ext uri="{FF2B5EF4-FFF2-40B4-BE49-F238E27FC236}">
                <a16:creationId xmlns:a16="http://schemas.microsoft.com/office/drawing/2014/main" id="{FB115D07-6808-0FD0-1D35-C7D8ABA84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40" y="1923567"/>
            <a:ext cx="876393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限制式(2.19)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：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第一週週一人員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5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上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N</a:t>
            </a:r>
            <a:r>
              <a:rPr kumimoji="0" lang="zh-TW" altLang="en-US" sz="3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班。</a:t>
            </a:r>
            <a:endParaRPr kumimoji="0" lang="zh-TW" altLang="zh-TW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9D70FD06-F1FD-2941-1179-B8274F9168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7933503"/>
                  </p:ext>
                </p:extLst>
              </p:nvPr>
            </p:nvGraphicFramePr>
            <p:xfrm>
              <a:off x="1348572" y="4442244"/>
              <a:ext cx="15415426" cy="5486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584329">
                      <a:extLst>
                        <a:ext uri="{9D8B030D-6E8A-4147-A177-3AD203B41FA5}">
                          <a16:colId xmlns:a16="http://schemas.microsoft.com/office/drawing/2014/main" val="3620111936"/>
                        </a:ext>
                      </a:extLst>
                    </a:gridCol>
                    <a:gridCol w="7106099">
                      <a:extLst>
                        <a:ext uri="{9D8B030D-6E8A-4147-A177-3AD203B41FA5}">
                          <a16:colId xmlns:a16="http://schemas.microsoft.com/office/drawing/2014/main" val="3451181352"/>
                        </a:ext>
                      </a:extLst>
                    </a:gridCol>
                    <a:gridCol w="1724998">
                      <a:extLst>
                        <a:ext uri="{9D8B030D-6E8A-4147-A177-3AD203B41FA5}">
                          <a16:colId xmlns:a16="http://schemas.microsoft.com/office/drawing/2014/main" val="747812459"/>
                        </a:ext>
                      </a:extLst>
                    </a:gridCol>
                  </a:tblGrid>
                  <a:tr h="48006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3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36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TW" sz="36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71</m:t>
                                    </m:r>
                                  </m:sub>
                                </m:sSub>
                                <m:r>
                                  <a:rPr lang="en-US" sz="36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TW" sz="36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36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zh-TW" sz="36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∀ </m:t>
                                </m:r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=1, 2, …, 5</m:t>
                                </m:r>
                              </m:oMath>
                            </m:oMathPara>
                          </a14:m>
                          <a:endParaRPr lang="zh-TW" sz="36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(2.20)</a:t>
                          </a:r>
                          <a:endParaRPr lang="zh-TW" sz="36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445043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9D70FD06-F1FD-2941-1179-B8274F9168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7933503"/>
                  </p:ext>
                </p:extLst>
              </p:nvPr>
            </p:nvGraphicFramePr>
            <p:xfrm>
              <a:off x="1348572" y="4442244"/>
              <a:ext cx="15415426" cy="5486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584329">
                      <a:extLst>
                        <a:ext uri="{9D8B030D-6E8A-4147-A177-3AD203B41FA5}">
                          <a16:colId xmlns:a16="http://schemas.microsoft.com/office/drawing/2014/main" val="3620111936"/>
                        </a:ext>
                      </a:extLst>
                    </a:gridCol>
                    <a:gridCol w="7106099">
                      <a:extLst>
                        <a:ext uri="{9D8B030D-6E8A-4147-A177-3AD203B41FA5}">
                          <a16:colId xmlns:a16="http://schemas.microsoft.com/office/drawing/2014/main" val="3451181352"/>
                        </a:ext>
                      </a:extLst>
                    </a:gridCol>
                    <a:gridCol w="1724998">
                      <a:extLst>
                        <a:ext uri="{9D8B030D-6E8A-4147-A177-3AD203B41FA5}">
                          <a16:colId xmlns:a16="http://schemas.microsoft.com/office/drawing/2014/main" val="747812459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93" t="-25000" r="-134489" b="-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93023" t="-25000" r="-24866" b="-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(2.20)</a:t>
                          </a:r>
                          <a:endParaRPr lang="zh-TW" sz="36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445043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ctangle 1">
            <a:extLst>
              <a:ext uri="{FF2B5EF4-FFF2-40B4-BE49-F238E27FC236}">
                <a16:creationId xmlns:a16="http://schemas.microsoft.com/office/drawing/2014/main" id="{6A70F031-054C-0BE7-9374-481A9600B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40" y="3576175"/>
            <a:ext cx="1434687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限制式(2.20)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：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第一週，人員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1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每天若不休假或不上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N</a:t>
            </a:r>
            <a:r>
              <a:rPr kumimoji="0" lang="zh-TW" altLang="en-US" sz="3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班，則上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A</a:t>
            </a:r>
            <a:r>
              <a:rPr kumimoji="0" lang="zh-TW" altLang="en-US" sz="3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班。</a:t>
            </a:r>
            <a:endParaRPr kumimoji="0" lang="zh-TW" altLang="zh-TW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864C1111-EA38-1793-EF91-C7694F0260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136880"/>
                  </p:ext>
                </p:extLst>
              </p:nvPr>
            </p:nvGraphicFramePr>
            <p:xfrm>
              <a:off x="1348571" y="6318295"/>
              <a:ext cx="15415425" cy="5486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847999">
                      <a:extLst>
                        <a:ext uri="{9D8B030D-6E8A-4147-A177-3AD203B41FA5}">
                          <a16:colId xmlns:a16="http://schemas.microsoft.com/office/drawing/2014/main" val="3926112538"/>
                        </a:ext>
                      </a:extLst>
                    </a:gridCol>
                    <a:gridCol w="6842428">
                      <a:extLst>
                        <a:ext uri="{9D8B030D-6E8A-4147-A177-3AD203B41FA5}">
                          <a16:colId xmlns:a16="http://schemas.microsoft.com/office/drawing/2014/main" val="574092897"/>
                        </a:ext>
                      </a:extLst>
                    </a:gridCol>
                    <a:gridCol w="1724998">
                      <a:extLst>
                        <a:ext uri="{9D8B030D-6E8A-4147-A177-3AD203B41FA5}">
                          <a16:colId xmlns:a16="http://schemas.microsoft.com/office/drawing/2014/main" val="15018420"/>
                        </a:ext>
                      </a:extLst>
                    </a:gridCol>
                  </a:tblGrid>
                  <a:tr h="51181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3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r>
                                  <a:rPr lang="en-US" sz="36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TW" sz="36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72</m:t>
                                    </m:r>
                                  </m:sub>
                                </m:sSub>
                                <m:r>
                                  <a:rPr lang="en-US" sz="36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TW" sz="36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36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zh-TW" sz="36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∀ </m:t>
                                </m:r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=1, 2, …, 5</m:t>
                                </m:r>
                              </m:oMath>
                            </m:oMathPara>
                          </a14:m>
                          <a:endParaRPr lang="zh-TW" sz="36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(2.21)</a:t>
                          </a:r>
                          <a:endParaRPr lang="zh-TW" sz="36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27713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864C1111-EA38-1793-EF91-C7694F0260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136880"/>
                  </p:ext>
                </p:extLst>
              </p:nvPr>
            </p:nvGraphicFramePr>
            <p:xfrm>
              <a:off x="1348571" y="6318295"/>
              <a:ext cx="15415425" cy="5486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847999">
                      <a:extLst>
                        <a:ext uri="{9D8B030D-6E8A-4147-A177-3AD203B41FA5}">
                          <a16:colId xmlns:a16="http://schemas.microsoft.com/office/drawing/2014/main" val="3926112538"/>
                        </a:ext>
                      </a:extLst>
                    </a:gridCol>
                    <a:gridCol w="6842428">
                      <a:extLst>
                        <a:ext uri="{9D8B030D-6E8A-4147-A177-3AD203B41FA5}">
                          <a16:colId xmlns:a16="http://schemas.microsoft.com/office/drawing/2014/main" val="574092897"/>
                        </a:ext>
                      </a:extLst>
                    </a:gridCol>
                    <a:gridCol w="1724998">
                      <a:extLst>
                        <a:ext uri="{9D8B030D-6E8A-4147-A177-3AD203B41FA5}">
                          <a16:colId xmlns:a16="http://schemas.microsoft.com/office/drawing/2014/main" val="15018420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86" t="-25000" r="-125788" b="-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00186" t="-25000" r="-25788" b="-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(2.21)</a:t>
                          </a:r>
                          <a:endParaRPr lang="zh-TW" sz="36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277139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ctangle 2">
            <a:extLst>
              <a:ext uri="{FF2B5EF4-FFF2-40B4-BE49-F238E27FC236}">
                <a16:creationId xmlns:a16="http://schemas.microsoft.com/office/drawing/2014/main" id="{5DD6649F-3AD6-FF1A-2822-33E51D66A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40" y="5381008"/>
            <a:ext cx="1468863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限制式(2.21)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：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第一週，人員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2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每天若不休假或不上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N</a:t>
            </a:r>
            <a:r>
              <a:rPr kumimoji="0" lang="zh-TW" altLang="en-US" sz="3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班，則上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M1</a:t>
            </a:r>
            <a:r>
              <a:rPr kumimoji="0" lang="zh-TW" altLang="en-US" sz="3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班。</a:t>
            </a:r>
            <a:endParaRPr kumimoji="0" lang="zh-TW" altLang="zh-TW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9D1C700D-70E2-BA30-F76E-347E631DDD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1713556"/>
                  </p:ext>
                </p:extLst>
              </p:nvPr>
            </p:nvGraphicFramePr>
            <p:xfrm>
              <a:off x="1348571" y="8089113"/>
              <a:ext cx="15438753" cy="5486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858362">
                      <a:extLst>
                        <a:ext uri="{9D8B030D-6E8A-4147-A177-3AD203B41FA5}">
                          <a16:colId xmlns:a16="http://schemas.microsoft.com/office/drawing/2014/main" val="3196970485"/>
                        </a:ext>
                      </a:extLst>
                    </a:gridCol>
                    <a:gridCol w="6852783">
                      <a:extLst>
                        <a:ext uri="{9D8B030D-6E8A-4147-A177-3AD203B41FA5}">
                          <a16:colId xmlns:a16="http://schemas.microsoft.com/office/drawing/2014/main" val="3790493929"/>
                        </a:ext>
                      </a:extLst>
                    </a:gridCol>
                    <a:gridCol w="1727608">
                      <a:extLst>
                        <a:ext uri="{9D8B030D-6E8A-4147-A177-3AD203B41FA5}">
                          <a16:colId xmlns:a16="http://schemas.microsoft.com/office/drawing/2014/main" val="2898284532"/>
                        </a:ext>
                      </a:extLst>
                    </a:gridCol>
                  </a:tblGrid>
                  <a:tr h="51181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3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44</m:t>
                                    </m:r>
                                  </m:sub>
                                </m:sSub>
                                <m:r>
                                  <a:rPr lang="en-US" sz="36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TW" sz="36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74</m:t>
                                    </m:r>
                                  </m:sub>
                                </m:sSub>
                                <m:r>
                                  <a:rPr lang="en-US" sz="36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TW" sz="36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36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zh-TW" sz="36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∀ </m:t>
                                </m:r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=1, 2, …, 5</m:t>
                                </m:r>
                              </m:oMath>
                            </m:oMathPara>
                          </a14:m>
                          <a:endParaRPr lang="zh-TW" sz="36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(2.22)</a:t>
                          </a:r>
                          <a:endParaRPr lang="zh-TW" sz="36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03828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9D1C700D-70E2-BA30-F76E-347E631DDD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1713556"/>
                  </p:ext>
                </p:extLst>
              </p:nvPr>
            </p:nvGraphicFramePr>
            <p:xfrm>
              <a:off x="1348571" y="8089113"/>
              <a:ext cx="15438753" cy="5486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858362">
                      <a:extLst>
                        <a:ext uri="{9D8B030D-6E8A-4147-A177-3AD203B41FA5}">
                          <a16:colId xmlns:a16="http://schemas.microsoft.com/office/drawing/2014/main" val="3196970485"/>
                        </a:ext>
                      </a:extLst>
                    </a:gridCol>
                    <a:gridCol w="6852783">
                      <a:extLst>
                        <a:ext uri="{9D8B030D-6E8A-4147-A177-3AD203B41FA5}">
                          <a16:colId xmlns:a16="http://schemas.microsoft.com/office/drawing/2014/main" val="3790493929"/>
                        </a:ext>
                      </a:extLst>
                    </a:gridCol>
                    <a:gridCol w="1727608">
                      <a:extLst>
                        <a:ext uri="{9D8B030D-6E8A-4147-A177-3AD203B41FA5}">
                          <a16:colId xmlns:a16="http://schemas.microsoft.com/office/drawing/2014/main" val="2898284532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185" t="-24444" r="-125556" b="-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100185" t="-24444" r="-25556" b="-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(2.22)</a:t>
                          </a:r>
                          <a:endParaRPr lang="zh-TW" sz="36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3038285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Rectangle 3">
            <a:extLst>
              <a:ext uri="{FF2B5EF4-FFF2-40B4-BE49-F238E27FC236}">
                <a16:creationId xmlns:a16="http://schemas.microsoft.com/office/drawing/2014/main" id="{A842D214-237F-1057-86AC-E321992578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500" y="7117741"/>
            <a:ext cx="1440650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限制式(2.22)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：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第一週，人員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4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每天若不休假或不上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N</a:t>
            </a:r>
            <a:r>
              <a:rPr kumimoji="0" lang="zh-TW" altLang="en-US" sz="3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班，則上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H</a:t>
            </a:r>
            <a:r>
              <a:rPr kumimoji="0" lang="zh-TW" altLang="en-US" sz="3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班。</a:t>
            </a:r>
            <a:endParaRPr kumimoji="0" lang="zh-TW" altLang="zh-TW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756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E835696-8C40-BF55-A1B3-2FA71A8C4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690252F3-2D59-254E-04FD-EE924474BC2E}"/>
              </a:ext>
            </a:extLst>
          </p:cNvPr>
          <p:cNvSpPr txBox="1"/>
          <p:nvPr/>
        </p:nvSpPr>
        <p:spPr>
          <a:xfrm>
            <a:off x="990600" y="432197"/>
            <a:ext cx="6320402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人員排班問題</a:t>
            </a:r>
            <a:endParaRPr lang="en-US" sz="8000" b="1" dirty="0">
              <a:solidFill>
                <a:schemeClr val="tx2">
                  <a:lumMod val="60000"/>
                  <a:lumOff val="40000"/>
                </a:schemeClr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8CBD9350-D6AD-B532-3597-4599F3F0A684}"/>
              </a:ext>
            </a:extLst>
          </p:cNvPr>
          <p:cNvSpPr txBox="1"/>
          <p:nvPr/>
        </p:nvSpPr>
        <p:spPr>
          <a:xfrm>
            <a:off x="1600200" y="2324100"/>
            <a:ext cx="14441690" cy="6160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定義</a:t>
            </a:r>
            <a:endParaRPr lang="en-US" sz="4800" b="1" dirty="0">
              <a:solidFill>
                <a:schemeClr val="tx2">
                  <a:lumMod val="60000"/>
                  <a:lumOff val="40000"/>
                </a:schemeClr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sz="4400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特定的時間內，如何有效安排人力來滿足問題的需求</a:t>
            </a:r>
            <a:endParaRPr lang="en-US" altLang="zh-TW" sz="4400" b="1" dirty="0">
              <a:solidFill>
                <a:srgbClr val="4AAF48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  <a:p>
            <a:pPr>
              <a:lnSpc>
                <a:spcPct val="150000"/>
              </a:lnSpc>
            </a:pPr>
            <a:r>
              <a:rPr lang="en-US" sz="48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限制</a:t>
            </a:r>
            <a:endParaRPr lang="en-US" sz="4800" b="1" dirty="0">
              <a:solidFill>
                <a:schemeClr val="tx2">
                  <a:lumMod val="60000"/>
                  <a:lumOff val="40000"/>
                </a:schemeClr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sz="4400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工作時間的安排、人員班次的分配</a:t>
            </a:r>
            <a:endParaRPr lang="en-US" altLang="zh-TW" sz="4400" dirty="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4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目的</a:t>
            </a:r>
            <a:endParaRPr lang="en-US" altLang="zh-TW" sz="4400" b="1" dirty="0">
              <a:solidFill>
                <a:schemeClr val="tx2">
                  <a:lumMod val="60000"/>
                  <a:lumOff val="40000"/>
                </a:schemeClr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  <a:p>
            <a:pPr lvl="1">
              <a:lnSpc>
                <a:spcPct val="150000"/>
              </a:lnSpc>
            </a:pPr>
            <a:r>
              <a:rPr lang="zh-TW" altLang="en-US" sz="4400" dirty="0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以確保企業或是組織能有效運用人力資源</a:t>
            </a:r>
            <a:endParaRPr lang="en-US" sz="4400" b="1" dirty="0">
              <a:solidFill>
                <a:srgbClr val="4AAF48"/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sp>
        <p:nvSpPr>
          <p:cNvPr id="16" name="AutoShape 6">
            <a:extLst>
              <a:ext uri="{FF2B5EF4-FFF2-40B4-BE49-F238E27FC236}">
                <a16:creationId xmlns:a16="http://schemas.microsoft.com/office/drawing/2014/main" id="{C459B0B8-A2CE-4E35-4C1C-FA0D4FEADD2D}"/>
              </a:ext>
            </a:extLst>
          </p:cNvPr>
          <p:cNvSpPr/>
          <p:nvPr/>
        </p:nvSpPr>
        <p:spPr>
          <a:xfrm>
            <a:off x="-304800" y="10004425"/>
            <a:ext cx="18897600" cy="67525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/>
          <a:lstStyle/>
          <a:p>
            <a:endParaRPr lang="zh-TW" altLang="en-US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2316F8A0-87C8-7392-B549-8F61F403392F}"/>
              </a:ext>
            </a:extLst>
          </p:cNvPr>
          <p:cNvCxnSpPr/>
          <p:nvPr/>
        </p:nvCxnSpPr>
        <p:spPr>
          <a:xfrm>
            <a:off x="-304800" y="9791700"/>
            <a:ext cx="19202400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0" y="-238756"/>
            <a:ext cx="668940" cy="1076451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60330B03-8DD5-2588-0050-C66648F5C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98169789-2353-9E3F-F1BD-E63EC1792197}"/>
              </a:ext>
            </a:extLst>
          </p:cNvPr>
          <p:cNvSpPr txBox="1"/>
          <p:nvPr/>
        </p:nvSpPr>
        <p:spPr>
          <a:xfrm>
            <a:off x="990600" y="432197"/>
            <a:ext cx="6320402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附錄</a:t>
            </a:r>
            <a:endParaRPr lang="en-US" sz="8000" b="1" dirty="0">
              <a:solidFill>
                <a:schemeClr val="tx2">
                  <a:lumMod val="60000"/>
                  <a:lumOff val="40000"/>
                </a:schemeClr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87094BCE-773D-DD09-6FE9-AEE29EA20B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6944375"/>
                  </p:ext>
                </p:extLst>
              </p:nvPr>
            </p:nvGraphicFramePr>
            <p:xfrm>
              <a:off x="1325243" y="2509456"/>
              <a:ext cx="15438755" cy="5486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858363">
                      <a:extLst>
                        <a:ext uri="{9D8B030D-6E8A-4147-A177-3AD203B41FA5}">
                          <a16:colId xmlns:a16="http://schemas.microsoft.com/office/drawing/2014/main" val="1925341411"/>
                        </a:ext>
                      </a:extLst>
                    </a:gridCol>
                    <a:gridCol w="6852784">
                      <a:extLst>
                        <a:ext uri="{9D8B030D-6E8A-4147-A177-3AD203B41FA5}">
                          <a16:colId xmlns:a16="http://schemas.microsoft.com/office/drawing/2014/main" val="1913407422"/>
                        </a:ext>
                      </a:extLst>
                    </a:gridCol>
                    <a:gridCol w="1727608">
                      <a:extLst>
                        <a:ext uri="{9D8B030D-6E8A-4147-A177-3AD203B41FA5}">
                          <a16:colId xmlns:a16="http://schemas.microsoft.com/office/drawing/2014/main" val="3077843935"/>
                        </a:ext>
                      </a:extLst>
                    </a:gridCol>
                  </a:tblGrid>
                  <a:tr h="51181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3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55</m:t>
                                    </m:r>
                                  </m:sub>
                                </m:sSub>
                                <m:r>
                                  <a:rPr lang="en-US" sz="36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TW" sz="36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75</m:t>
                                    </m:r>
                                  </m:sub>
                                </m:sSub>
                                <m:r>
                                  <a:rPr lang="en-US" sz="36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TW" sz="36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z="36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zh-TW" sz="36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∀ </m:t>
                                </m:r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=1, 2, …, 5</m:t>
                                </m:r>
                              </m:oMath>
                            </m:oMathPara>
                          </a14:m>
                          <a:endParaRPr lang="zh-TW" sz="36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(2.23)</a:t>
                          </a:r>
                          <a:endParaRPr lang="zh-TW" sz="36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90513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87094BCE-773D-DD09-6FE9-AEE29EA20B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6944375"/>
                  </p:ext>
                </p:extLst>
              </p:nvPr>
            </p:nvGraphicFramePr>
            <p:xfrm>
              <a:off x="1325243" y="2509456"/>
              <a:ext cx="15438755" cy="5486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858363">
                      <a:extLst>
                        <a:ext uri="{9D8B030D-6E8A-4147-A177-3AD203B41FA5}">
                          <a16:colId xmlns:a16="http://schemas.microsoft.com/office/drawing/2014/main" val="1925341411"/>
                        </a:ext>
                      </a:extLst>
                    </a:gridCol>
                    <a:gridCol w="6852784">
                      <a:extLst>
                        <a:ext uri="{9D8B030D-6E8A-4147-A177-3AD203B41FA5}">
                          <a16:colId xmlns:a16="http://schemas.microsoft.com/office/drawing/2014/main" val="1913407422"/>
                        </a:ext>
                      </a:extLst>
                    </a:gridCol>
                    <a:gridCol w="1727608">
                      <a:extLst>
                        <a:ext uri="{9D8B030D-6E8A-4147-A177-3AD203B41FA5}">
                          <a16:colId xmlns:a16="http://schemas.microsoft.com/office/drawing/2014/main" val="3077843935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85" t="-25000" r="-125741" b="-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00185" t="-25000" r="-25741" b="-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(2.23)</a:t>
                          </a:r>
                          <a:endParaRPr lang="zh-TW" sz="36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905133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ctangle 4">
            <a:extLst>
              <a:ext uri="{FF2B5EF4-FFF2-40B4-BE49-F238E27FC236}">
                <a16:creationId xmlns:a16="http://schemas.microsoft.com/office/drawing/2014/main" id="{821954E8-0B95-3BEB-1544-3EF2B16131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40" y="1711778"/>
            <a:ext cx="1440650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限制式(2.23)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：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第一週，人員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5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每天若不休假或不上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N</a:t>
            </a:r>
            <a:r>
              <a:rPr kumimoji="0" lang="zh-TW" altLang="en-US" sz="3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班，則上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G</a:t>
            </a:r>
            <a:r>
              <a:rPr kumimoji="0" lang="zh-TW" altLang="en-US" sz="3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班。</a:t>
            </a:r>
            <a:endParaRPr kumimoji="0" lang="zh-TW" altLang="zh-TW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471977F0-EFD8-62C3-7CA0-98C4C93772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0714242"/>
                  </p:ext>
                </p:extLst>
              </p:nvPr>
            </p:nvGraphicFramePr>
            <p:xfrm>
              <a:off x="1325243" y="4643654"/>
              <a:ext cx="15438755" cy="5486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858363">
                      <a:extLst>
                        <a:ext uri="{9D8B030D-6E8A-4147-A177-3AD203B41FA5}">
                          <a16:colId xmlns:a16="http://schemas.microsoft.com/office/drawing/2014/main" val="1799175407"/>
                        </a:ext>
                      </a:extLst>
                    </a:gridCol>
                    <a:gridCol w="6852784">
                      <a:extLst>
                        <a:ext uri="{9D8B030D-6E8A-4147-A177-3AD203B41FA5}">
                          <a16:colId xmlns:a16="http://schemas.microsoft.com/office/drawing/2014/main" val="585255704"/>
                        </a:ext>
                      </a:extLst>
                    </a:gridCol>
                    <a:gridCol w="1727608">
                      <a:extLst>
                        <a:ext uri="{9D8B030D-6E8A-4147-A177-3AD203B41FA5}">
                          <a16:colId xmlns:a16="http://schemas.microsoft.com/office/drawing/2014/main" val="3107439215"/>
                        </a:ext>
                      </a:extLst>
                    </a:gridCol>
                  </a:tblGrid>
                  <a:tr h="51181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3600" i="1" kern="1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6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36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3600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TW" sz="3600" i="1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6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36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71</m:t>
                                    </m:r>
                                  </m:sub>
                                </m:sSub>
                                <m:r>
                                  <a:rPr lang="en-US" sz="3600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TW" sz="3600" i="1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36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36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3600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zh-TW" sz="3600" kern="100" dirty="0">
                            <a:solidFill>
                              <a:srgbClr val="FF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3600" kern="1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∀ </m:t>
                                </m:r>
                                <m:r>
                                  <a:rPr lang="en-US" sz="3600" kern="1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kern="1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=8, 9, …, 12</m:t>
                                </m:r>
                              </m:oMath>
                            </m:oMathPara>
                          </a14:m>
                          <a:endParaRPr lang="zh-TW" sz="3600" kern="100" dirty="0">
                            <a:solidFill>
                              <a:srgbClr val="FF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(2.24)</a:t>
                          </a:r>
                          <a:endParaRPr lang="zh-TW" sz="3600" b="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807641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471977F0-EFD8-62C3-7CA0-98C4C93772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0714242"/>
                  </p:ext>
                </p:extLst>
              </p:nvPr>
            </p:nvGraphicFramePr>
            <p:xfrm>
              <a:off x="1325243" y="4643654"/>
              <a:ext cx="15438755" cy="5486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858363">
                      <a:extLst>
                        <a:ext uri="{9D8B030D-6E8A-4147-A177-3AD203B41FA5}">
                          <a16:colId xmlns:a16="http://schemas.microsoft.com/office/drawing/2014/main" val="1799175407"/>
                        </a:ext>
                      </a:extLst>
                    </a:gridCol>
                    <a:gridCol w="6852784">
                      <a:extLst>
                        <a:ext uri="{9D8B030D-6E8A-4147-A177-3AD203B41FA5}">
                          <a16:colId xmlns:a16="http://schemas.microsoft.com/office/drawing/2014/main" val="585255704"/>
                        </a:ext>
                      </a:extLst>
                    </a:gridCol>
                    <a:gridCol w="1727608">
                      <a:extLst>
                        <a:ext uri="{9D8B030D-6E8A-4147-A177-3AD203B41FA5}">
                          <a16:colId xmlns:a16="http://schemas.microsoft.com/office/drawing/2014/main" val="3107439215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85" t="-25000" r="-125741" b="-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00185" t="-25000" r="-25741" b="-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(2.24)</a:t>
                          </a:r>
                          <a:endParaRPr lang="zh-TW" sz="3600" b="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807641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ctangle 2">
            <a:extLst>
              <a:ext uri="{FF2B5EF4-FFF2-40B4-BE49-F238E27FC236}">
                <a16:creationId xmlns:a16="http://schemas.microsoft.com/office/drawing/2014/main" id="{C06268D7-55BB-89EF-713B-F753CAEB7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40" y="3599845"/>
            <a:ext cx="1468863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限制式(2.24)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：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第二週，人員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1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每天若不休假或不上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N</a:t>
            </a:r>
            <a:r>
              <a:rPr kumimoji="0" lang="zh-TW" altLang="en-US" sz="36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班，則上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M1</a:t>
            </a:r>
            <a:r>
              <a:rPr kumimoji="0" lang="zh-TW" altLang="en-US" sz="36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班。</a:t>
            </a:r>
            <a:endParaRPr kumimoji="0" lang="zh-TW" altLang="zh-TW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3123BDDD-DE35-6DD8-F152-BB0CC08C79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87208731"/>
                  </p:ext>
                </p:extLst>
              </p:nvPr>
            </p:nvGraphicFramePr>
            <p:xfrm>
              <a:off x="1325242" y="6930014"/>
              <a:ext cx="15438755" cy="5486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858363">
                      <a:extLst>
                        <a:ext uri="{9D8B030D-6E8A-4147-A177-3AD203B41FA5}">
                          <a16:colId xmlns:a16="http://schemas.microsoft.com/office/drawing/2014/main" val="3314041474"/>
                        </a:ext>
                      </a:extLst>
                    </a:gridCol>
                    <a:gridCol w="6852784">
                      <a:extLst>
                        <a:ext uri="{9D8B030D-6E8A-4147-A177-3AD203B41FA5}">
                          <a16:colId xmlns:a16="http://schemas.microsoft.com/office/drawing/2014/main" val="1700860984"/>
                        </a:ext>
                      </a:extLst>
                    </a:gridCol>
                    <a:gridCol w="1727608">
                      <a:extLst>
                        <a:ext uri="{9D8B030D-6E8A-4147-A177-3AD203B41FA5}">
                          <a16:colId xmlns:a16="http://schemas.microsoft.com/office/drawing/2014/main" val="814629364"/>
                        </a:ext>
                      </a:extLst>
                    </a:gridCol>
                  </a:tblGrid>
                  <a:tr h="51181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3600" i="1" kern="1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6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36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43</m:t>
                                    </m:r>
                                  </m:sub>
                                </m:sSub>
                                <m:r>
                                  <a:rPr lang="en-US" sz="3600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TW" sz="3600" i="1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6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36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73</m:t>
                                    </m:r>
                                  </m:sub>
                                </m:sSub>
                                <m:r>
                                  <a:rPr lang="en-US" sz="3600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TW" sz="3600" i="1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36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36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3600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zh-TW" sz="3600" kern="100" dirty="0">
                            <a:solidFill>
                              <a:srgbClr val="FF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3600" kern="1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∀ </m:t>
                                </m:r>
                                <m:r>
                                  <a:rPr lang="en-US" sz="3600" kern="1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kern="1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=8, 9, …, 12</m:t>
                                </m:r>
                              </m:oMath>
                            </m:oMathPara>
                          </a14:m>
                          <a:endParaRPr lang="zh-TW" sz="3600" kern="100" dirty="0">
                            <a:solidFill>
                              <a:srgbClr val="FF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(2.25)</a:t>
                          </a:r>
                          <a:endParaRPr lang="zh-TW" sz="3600" b="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284972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3123BDDD-DE35-6DD8-F152-BB0CC08C79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87208731"/>
                  </p:ext>
                </p:extLst>
              </p:nvPr>
            </p:nvGraphicFramePr>
            <p:xfrm>
              <a:off x="1325242" y="6930014"/>
              <a:ext cx="15438755" cy="5486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858363">
                      <a:extLst>
                        <a:ext uri="{9D8B030D-6E8A-4147-A177-3AD203B41FA5}">
                          <a16:colId xmlns:a16="http://schemas.microsoft.com/office/drawing/2014/main" val="3314041474"/>
                        </a:ext>
                      </a:extLst>
                    </a:gridCol>
                    <a:gridCol w="6852784">
                      <a:extLst>
                        <a:ext uri="{9D8B030D-6E8A-4147-A177-3AD203B41FA5}">
                          <a16:colId xmlns:a16="http://schemas.microsoft.com/office/drawing/2014/main" val="1700860984"/>
                        </a:ext>
                      </a:extLst>
                    </a:gridCol>
                    <a:gridCol w="1727608">
                      <a:extLst>
                        <a:ext uri="{9D8B030D-6E8A-4147-A177-3AD203B41FA5}">
                          <a16:colId xmlns:a16="http://schemas.microsoft.com/office/drawing/2014/main" val="814629364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85" t="-25000" r="-125741" b="-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00185" t="-25000" r="-25741" b="-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(2.25)</a:t>
                          </a:r>
                          <a:endParaRPr lang="zh-TW" sz="3600" b="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284972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Rectangle 3">
            <a:extLst>
              <a:ext uri="{FF2B5EF4-FFF2-40B4-BE49-F238E27FC236}">
                <a16:creationId xmlns:a16="http://schemas.microsoft.com/office/drawing/2014/main" id="{0ACD942C-4E0D-654C-6443-4A1AF0FFD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40" y="5979833"/>
            <a:ext cx="1440650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限制式(2.25)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：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第二週，人員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3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每天若不休假或不上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N</a:t>
            </a:r>
            <a:r>
              <a:rPr kumimoji="0" lang="zh-TW" altLang="en-US" sz="36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班，則上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H</a:t>
            </a:r>
            <a:r>
              <a:rPr kumimoji="0" lang="zh-TW" altLang="en-US" sz="36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班。</a:t>
            </a:r>
            <a:endParaRPr kumimoji="0" lang="zh-TW" altLang="zh-TW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4F86C7E9-F115-D7F8-415F-EE0D916DC9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4778473"/>
                  </p:ext>
                </p:extLst>
              </p:nvPr>
            </p:nvGraphicFramePr>
            <p:xfrm>
              <a:off x="1325242" y="8983292"/>
              <a:ext cx="15438753" cy="5486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858362">
                      <a:extLst>
                        <a:ext uri="{9D8B030D-6E8A-4147-A177-3AD203B41FA5}">
                          <a16:colId xmlns:a16="http://schemas.microsoft.com/office/drawing/2014/main" val="1808254156"/>
                        </a:ext>
                      </a:extLst>
                    </a:gridCol>
                    <a:gridCol w="6852783">
                      <a:extLst>
                        <a:ext uri="{9D8B030D-6E8A-4147-A177-3AD203B41FA5}">
                          <a16:colId xmlns:a16="http://schemas.microsoft.com/office/drawing/2014/main" val="3672903593"/>
                        </a:ext>
                      </a:extLst>
                    </a:gridCol>
                    <a:gridCol w="1727608">
                      <a:extLst>
                        <a:ext uri="{9D8B030D-6E8A-4147-A177-3AD203B41FA5}">
                          <a16:colId xmlns:a16="http://schemas.microsoft.com/office/drawing/2014/main" val="1108778162"/>
                        </a:ext>
                      </a:extLst>
                    </a:gridCol>
                  </a:tblGrid>
                  <a:tr h="51181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3600" i="1" kern="1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6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36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54</m:t>
                                    </m:r>
                                  </m:sub>
                                </m:sSub>
                                <m:r>
                                  <a:rPr lang="en-US" sz="3600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TW" sz="3600" i="1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6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36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74</m:t>
                                    </m:r>
                                  </m:sub>
                                </m:sSub>
                                <m:r>
                                  <a:rPr lang="en-US" sz="3600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TW" sz="3600" i="1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36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36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3600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zh-TW" sz="3600" kern="100" dirty="0">
                            <a:solidFill>
                              <a:srgbClr val="FF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3600" kern="1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∀ </m:t>
                                </m:r>
                                <m:r>
                                  <a:rPr lang="en-US" sz="3600" kern="1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kern="1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=8, 9, …, 12</m:t>
                                </m:r>
                              </m:oMath>
                            </m:oMathPara>
                          </a14:m>
                          <a:endParaRPr lang="zh-TW" sz="3600" kern="100" dirty="0">
                            <a:solidFill>
                              <a:srgbClr val="FF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(2.26)</a:t>
                          </a:r>
                          <a:endParaRPr lang="zh-TW" sz="3600" b="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81347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4F86C7E9-F115-D7F8-415F-EE0D916DC9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4778473"/>
                  </p:ext>
                </p:extLst>
              </p:nvPr>
            </p:nvGraphicFramePr>
            <p:xfrm>
              <a:off x="1325242" y="8983292"/>
              <a:ext cx="15438753" cy="5486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858362">
                      <a:extLst>
                        <a:ext uri="{9D8B030D-6E8A-4147-A177-3AD203B41FA5}">
                          <a16:colId xmlns:a16="http://schemas.microsoft.com/office/drawing/2014/main" val="1808254156"/>
                        </a:ext>
                      </a:extLst>
                    </a:gridCol>
                    <a:gridCol w="6852783">
                      <a:extLst>
                        <a:ext uri="{9D8B030D-6E8A-4147-A177-3AD203B41FA5}">
                          <a16:colId xmlns:a16="http://schemas.microsoft.com/office/drawing/2014/main" val="3672903593"/>
                        </a:ext>
                      </a:extLst>
                    </a:gridCol>
                    <a:gridCol w="1727608">
                      <a:extLst>
                        <a:ext uri="{9D8B030D-6E8A-4147-A177-3AD203B41FA5}">
                          <a16:colId xmlns:a16="http://schemas.microsoft.com/office/drawing/2014/main" val="1108778162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185" t="-25000" r="-125741" b="-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100185" t="-25000" r="-25741" b="-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(2.26)</a:t>
                          </a:r>
                          <a:endParaRPr lang="zh-TW" sz="3600" b="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281347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Rectangle 4">
            <a:extLst>
              <a:ext uri="{FF2B5EF4-FFF2-40B4-BE49-F238E27FC236}">
                <a16:creationId xmlns:a16="http://schemas.microsoft.com/office/drawing/2014/main" id="{629E5B1B-691A-8A9D-EC2F-38805A335B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40" y="8036655"/>
            <a:ext cx="1440650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限制式(2.26)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：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第二週，人員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4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每天若不休假或不上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N</a:t>
            </a:r>
            <a:r>
              <a:rPr kumimoji="0" lang="zh-TW" altLang="en-US" sz="36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班，則上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G</a:t>
            </a:r>
            <a:r>
              <a:rPr kumimoji="0" lang="zh-TW" altLang="en-US" sz="36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班。</a:t>
            </a:r>
            <a:endParaRPr kumimoji="0" lang="zh-TW" altLang="zh-TW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6494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0" y="-238756"/>
            <a:ext cx="668940" cy="1076451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60330B03-8DD5-2588-0050-C66648F5C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98169789-2353-9E3F-F1BD-E63EC1792197}"/>
              </a:ext>
            </a:extLst>
          </p:cNvPr>
          <p:cNvSpPr txBox="1"/>
          <p:nvPr/>
        </p:nvSpPr>
        <p:spPr>
          <a:xfrm>
            <a:off x="990600" y="432197"/>
            <a:ext cx="6320402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附錄</a:t>
            </a:r>
            <a:endParaRPr lang="en-US" sz="8000" b="1" dirty="0">
              <a:solidFill>
                <a:schemeClr val="tx2">
                  <a:lumMod val="60000"/>
                  <a:lumOff val="40000"/>
                </a:schemeClr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D8809D2A-BBB7-0E8B-5DC5-6C977338548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8025809"/>
                  </p:ext>
                </p:extLst>
              </p:nvPr>
            </p:nvGraphicFramePr>
            <p:xfrm>
              <a:off x="1325242" y="3041177"/>
              <a:ext cx="15438755" cy="5486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858363">
                      <a:extLst>
                        <a:ext uri="{9D8B030D-6E8A-4147-A177-3AD203B41FA5}">
                          <a16:colId xmlns:a16="http://schemas.microsoft.com/office/drawing/2014/main" val="2210069841"/>
                        </a:ext>
                      </a:extLst>
                    </a:gridCol>
                    <a:gridCol w="6852784">
                      <a:extLst>
                        <a:ext uri="{9D8B030D-6E8A-4147-A177-3AD203B41FA5}">
                          <a16:colId xmlns:a16="http://schemas.microsoft.com/office/drawing/2014/main" val="3344072918"/>
                        </a:ext>
                      </a:extLst>
                    </a:gridCol>
                    <a:gridCol w="1727608">
                      <a:extLst>
                        <a:ext uri="{9D8B030D-6E8A-4147-A177-3AD203B41FA5}">
                          <a16:colId xmlns:a16="http://schemas.microsoft.com/office/drawing/2014/main" val="4205722688"/>
                        </a:ext>
                      </a:extLst>
                    </a:gridCol>
                  </a:tblGrid>
                  <a:tr h="511810">
                    <a:tc>
                      <a:txBody>
                        <a:bodyPr/>
                        <a:lstStyle/>
                        <a:p>
                          <a:pPr marL="0" indent="0">
                            <a:buFont typeface="Arial" panose="020B0604020202020204" pitchFamily="34" charset="0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3600" i="1" kern="1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6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36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sub>
                                </m:sSub>
                                <m:r>
                                  <a:rPr lang="en-US" sz="3600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TW" sz="3600" i="1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6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36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76</m:t>
                                    </m:r>
                                  </m:sub>
                                </m:sSub>
                                <m:r>
                                  <a:rPr lang="en-US" sz="3600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TW" sz="3600" i="1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36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36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en-US" sz="3600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zh-TW" sz="3600" kern="100" dirty="0">
                            <a:solidFill>
                              <a:srgbClr val="FF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3600" kern="1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∀ </m:t>
                                </m:r>
                                <m:r>
                                  <a:rPr lang="en-US" sz="3600" kern="1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3600" kern="10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=8, 9, …, 12</m:t>
                                </m:r>
                              </m:oMath>
                            </m:oMathPara>
                          </a14:m>
                          <a:endParaRPr lang="zh-TW" sz="3600" kern="100" dirty="0">
                            <a:solidFill>
                              <a:srgbClr val="FF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(2.27)</a:t>
                          </a:r>
                          <a:endParaRPr lang="zh-TW" sz="3600" b="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2068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D8809D2A-BBB7-0E8B-5DC5-6C977338548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8025809"/>
                  </p:ext>
                </p:extLst>
              </p:nvPr>
            </p:nvGraphicFramePr>
            <p:xfrm>
              <a:off x="1325242" y="3041177"/>
              <a:ext cx="15438755" cy="5486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858363">
                      <a:extLst>
                        <a:ext uri="{9D8B030D-6E8A-4147-A177-3AD203B41FA5}">
                          <a16:colId xmlns:a16="http://schemas.microsoft.com/office/drawing/2014/main" val="2210069841"/>
                        </a:ext>
                      </a:extLst>
                    </a:gridCol>
                    <a:gridCol w="6852784">
                      <a:extLst>
                        <a:ext uri="{9D8B030D-6E8A-4147-A177-3AD203B41FA5}">
                          <a16:colId xmlns:a16="http://schemas.microsoft.com/office/drawing/2014/main" val="3344072918"/>
                        </a:ext>
                      </a:extLst>
                    </a:gridCol>
                    <a:gridCol w="1727608">
                      <a:extLst>
                        <a:ext uri="{9D8B030D-6E8A-4147-A177-3AD203B41FA5}">
                          <a16:colId xmlns:a16="http://schemas.microsoft.com/office/drawing/2014/main" val="4205722688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85" t="-25000" r="-125741" b="-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00185" t="-25000" r="-25741" b="-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(2.27)</a:t>
                          </a:r>
                          <a:endParaRPr lang="zh-TW" sz="3600" b="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120683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1">
            <a:extLst>
              <a:ext uri="{FF2B5EF4-FFF2-40B4-BE49-F238E27FC236}">
                <a16:creationId xmlns:a16="http://schemas.microsoft.com/office/drawing/2014/main" id="{430A6673-0D23-0CF0-8194-0AF018D96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40" y="1916596"/>
            <a:ext cx="1434687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限制式(2.27)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：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第二週，人員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6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每天若不休假或不上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N</a:t>
            </a:r>
            <a:r>
              <a:rPr kumimoji="0" lang="zh-TW" altLang="en-US" sz="36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班，則上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A</a:t>
            </a:r>
            <a:r>
              <a:rPr kumimoji="0" lang="zh-TW" altLang="en-US" sz="36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班。</a:t>
            </a:r>
            <a:endParaRPr kumimoji="0" lang="zh-TW" altLang="zh-TW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130165AB-812C-FB33-1B99-47DF37832B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9748653"/>
                  </p:ext>
                </p:extLst>
              </p:nvPr>
            </p:nvGraphicFramePr>
            <p:xfrm>
              <a:off x="1325241" y="5745003"/>
              <a:ext cx="15438755" cy="387842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858363">
                      <a:extLst>
                        <a:ext uri="{9D8B030D-6E8A-4147-A177-3AD203B41FA5}">
                          <a16:colId xmlns:a16="http://schemas.microsoft.com/office/drawing/2014/main" val="3077206381"/>
                        </a:ext>
                      </a:extLst>
                    </a:gridCol>
                    <a:gridCol w="6852784">
                      <a:extLst>
                        <a:ext uri="{9D8B030D-6E8A-4147-A177-3AD203B41FA5}">
                          <a16:colId xmlns:a16="http://schemas.microsoft.com/office/drawing/2014/main" val="719431993"/>
                        </a:ext>
                      </a:extLst>
                    </a:gridCol>
                    <a:gridCol w="1727608">
                      <a:extLst>
                        <a:ext uri="{9D8B030D-6E8A-4147-A177-3AD203B41FA5}">
                          <a16:colId xmlns:a16="http://schemas.microsoft.com/office/drawing/2014/main" val="1991241654"/>
                        </a:ext>
                      </a:extLst>
                    </a:gridCol>
                  </a:tblGrid>
                  <a:tr h="96960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3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175</m:t>
                                    </m:r>
                                  </m:sub>
                                </m:sSub>
                                <m:r>
                                  <a:rPr lang="en-US" sz="36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TW" sz="36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156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36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600" kern="1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TW" sz="3600" kern="10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(2.28)</a:t>
                          </a:r>
                          <a:endParaRPr lang="zh-TW" sz="36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84124263"/>
                      </a:ext>
                    </a:extLst>
                  </a:tr>
                  <a:tr h="96960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3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271</m:t>
                                    </m:r>
                                  </m:sub>
                                </m:sSub>
                                <m:r>
                                  <a:rPr lang="en-US" sz="36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TW" sz="36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216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36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TW" sz="36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(2.29)</a:t>
                          </a:r>
                          <a:endParaRPr lang="zh-TW" sz="36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4928538"/>
                      </a:ext>
                    </a:extLst>
                  </a:tr>
                  <a:tr h="96960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3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373</m:t>
                                    </m:r>
                                  </m:sub>
                                </m:sSub>
                                <m:r>
                                  <a:rPr lang="en-US" sz="36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TW" sz="36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326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36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TW" sz="36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(2.30)</a:t>
                          </a:r>
                          <a:endParaRPr lang="zh-TW" sz="36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02445123"/>
                      </a:ext>
                    </a:extLst>
                  </a:tr>
                  <a:tr h="96960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36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573</m:t>
                                    </m:r>
                                  </m:sub>
                                </m:sSub>
                                <m:r>
                                  <a:rPr lang="en-US" sz="36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TW" sz="36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6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526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36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TW" sz="36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(2.31)</a:t>
                          </a:r>
                          <a:endParaRPr lang="zh-TW" sz="36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187468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130165AB-812C-FB33-1B99-47DF37832B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9748653"/>
                  </p:ext>
                </p:extLst>
              </p:nvPr>
            </p:nvGraphicFramePr>
            <p:xfrm>
              <a:off x="1325241" y="5745003"/>
              <a:ext cx="15438755" cy="387842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858363">
                      <a:extLst>
                        <a:ext uri="{9D8B030D-6E8A-4147-A177-3AD203B41FA5}">
                          <a16:colId xmlns:a16="http://schemas.microsoft.com/office/drawing/2014/main" val="3077206381"/>
                        </a:ext>
                      </a:extLst>
                    </a:gridCol>
                    <a:gridCol w="6852784">
                      <a:extLst>
                        <a:ext uri="{9D8B030D-6E8A-4147-A177-3AD203B41FA5}">
                          <a16:colId xmlns:a16="http://schemas.microsoft.com/office/drawing/2014/main" val="719431993"/>
                        </a:ext>
                      </a:extLst>
                    </a:gridCol>
                    <a:gridCol w="1727608">
                      <a:extLst>
                        <a:ext uri="{9D8B030D-6E8A-4147-A177-3AD203B41FA5}">
                          <a16:colId xmlns:a16="http://schemas.microsoft.com/office/drawing/2014/main" val="1991241654"/>
                        </a:ext>
                      </a:extLst>
                    </a:gridCol>
                  </a:tblGrid>
                  <a:tr h="96960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85" t="-1299" r="-125741" b="-3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600" kern="1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TW" sz="3600" kern="10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(2.28)</a:t>
                          </a:r>
                          <a:endParaRPr lang="zh-TW" sz="36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84124263"/>
                      </a:ext>
                    </a:extLst>
                  </a:tr>
                  <a:tr h="96960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85" t="-102632" r="-125741" b="-20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TW" sz="36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(2.29)</a:t>
                          </a:r>
                          <a:endParaRPr lang="zh-TW" sz="36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04928538"/>
                      </a:ext>
                    </a:extLst>
                  </a:tr>
                  <a:tr h="96960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85" t="-200000" r="-125741" b="-105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TW" sz="36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(2.30)</a:t>
                          </a:r>
                          <a:endParaRPr lang="zh-TW" sz="36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02445123"/>
                      </a:ext>
                    </a:extLst>
                  </a:tr>
                  <a:tr h="96960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85" t="-303947" r="-125741" b="-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zh-TW" sz="36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(2.31)</a:t>
                          </a:r>
                          <a:endParaRPr lang="zh-TW" sz="36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1874681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ctangle 2">
            <a:extLst>
              <a:ext uri="{FF2B5EF4-FFF2-40B4-BE49-F238E27FC236}">
                <a16:creationId xmlns:a16="http://schemas.microsoft.com/office/drawing/2014/main" id="{A601D943-793C-177D-E62F-39CBF36B1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4687633"/>
            <a:ext cx="1574982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222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限制式(2.28)至(2.31)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：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第一週人員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6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上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C2</a:t>
            </a:r>
            <a:r>
              <a:rPr kumimoji="0" lang="zh-TW" altLang="en-US" sz="3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班，代替當週上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N</a:t>
            </a:r>
            <a:r>
              <a:rPr kumimoji="0" lang="zh-TW" altLang="en-US" sz="3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班該人之班別。</a:t>
            </a:r>
            <a:endParaRPr kumimoji="0" lang="zh-TW" altLang="zh-TW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3843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0" y="-238756"/>
            <a:ext cx="668940" cy="1076451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60330B03-8DD5-2588-0050-C66648F5C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98169789-2353-9E3F-F1BD-E63EC1792197}"/>
              </a:ext>
            </a:extLst>
          </p:cNvPr>
          <p:cNvSpPr txBox="1"/>
          <p:nvPr/>
        </p:nvSpPr>
        <p:spPr>
          <a:xfrm>
            <a:off x="990600" y="432197"/>
            <a:ext cx="6320402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附錄</a:t>
            </a:r>
            <a:endParaRPr lang="en-US" sz="8000" b="1" dirty="0">
              <a:solidFill>
                <a:schemeClr val="tx2">
                  <a:lumMod val="60000"/>
                  <a:lumOff val="40000"/>
                </a:schemeClr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172470C2-EF7A-0544-DB1E-E5C84C89A9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8527935"/>
                  </p:ext>
                </p:extLst>
              </p:nvPr>
            </p:nvGraphicFramePr>
            <p:xfrm>
              <a:off x="1447800" y="2884170"/>
              <a:ext cx="14648568" cy="370712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507338">
                      <a:extLst>
                        <a:ext uri="{9D8B030D-6E8A-4147-A177-3AD203B41FA5}">
                          <a16:colId xmlns:a16="http://schemas.microsoft.com/office/drawing/2014/main" val="3216767581"/>
                        </a:ext>
                      </a:extLst>
                    </a:gridCol>
                    <a:gridCol w="6502044">
                      <a:extLst>
                        <a:ext uri="{9D8B030D-6E8A-4147-A177-3AD203B41FA5}">
                          <a16:colId xmlns:a16="http://schemas.microsoft.com/office/drawing/2014/main" val="1434903749"/>
                        </a:ext>
                      </a:extLst>
                    </a:gridCol>
                    <a:gridCol w="1639186">
                      <a:extLst>
                        <a:ext uri="{9D8B030D-6E8A-4147-A177-3AD203B41FA5}">
                          <a16:colId xmlns:a16="http://schemas.microsoft.com/office/drawing/2014/main" val="2848496951"/>
                        </a:ext>
                      </a:extLst>
                    </a:gridCol>
                  </a:tblGrid>
                  <a:tr h="89718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3600" i="1" kern="1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6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874</m:t>
                                    </m:r>
                                  </m:sub>
                                </m:sSub>
                                <m:r>
                                  <a:rPr lang="en-US" sz="3600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TW" sz="3600" i="1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6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855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3600" kern="100" dirty="0">
                            <a:solidFill>
                              <a:srgbClr val="FF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600" kern="100">
                              <a:solidFill>
                                <a:srgbClr val="FF0000"/>
                              </a:solidFill>
                              <a:effectLst/>
                            </a:rPr>
                            <a:t> </a:t>
                          </a:r>
                          <a:endParaRPr lang="zh-TW" sz="3600" kern="100">
                            <a:solidFill>
                              <a:srgbClr val="FF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(2.32)</a:t>
                          </a:r>
                          <a:endParaRPr lang="zh-TW" sz="3600" b="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38965285"/>
                      </a:ext>
                    </a:extLst>
                  </a:tr>
                  <a:tr h="9366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3600" i="1" kern="1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6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10,72</m:t>
                                    </m:r>
                                  </m:sub>
                                </m:sSub>
                                <m:r>
                                  <a:rPr lang="en-US" sz="3600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TW" sz="3600" i="1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6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10,85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3600" kern="100" dirty="0">
                            <a:solidFill>
                              <a:srgbClr val="FF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600" kern="100">
                              <a:solidFill>
                                <a:srgbClr val="FF0000"/>
                              </a:solidFill>
                              <a:effectLst/>
                            </a:rPr>
                            <a:t> </a:t>
                          </a:r>
                          <a:endParaRPr lang="zh-TW" sz="3600" kern="100">
                            <a:solidFill>
                              <a:srgbClr val="FF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(2.33)</a:t>
                          </a:r>
                          <a:endParaRPr lang="zh-TW" sz="3600" b="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75128459"/>
                      </a:ext>
                    </a:extLst>
                  </a:tr>
                  <a:tr h="9366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3600" i="1" kern="1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6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11,71</m:t>
                                    </m:r>
                                  </m:sub>
                                </m:sSub>
                                <m:r>
                                  <a:rPr lang="en-US" sz="3600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TW" sz="3600" i="1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6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11,25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3600" kern="100" dirty="0">
                            <a:solidFill>
                              <a:srgbClr val="FF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600" kern="100">
                              <a:solidFill>
                                <a:srgbClr val="FF0000"/>
                              </a:solidFill>
                              <a:effectLst/>
                            </a:rPr>
                            <a:t> </a:t>
                          </a:r>
                          <a:endParaRPr lang="zh-TW" sz="3600" kern="100">
                            <a:solidFill>
                              <a:srgbClr val="FF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(2.34)</a:t>
                          </a:r>
                          <a:endParaRPr lang="zh-TW" sz="3600" b="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03395237"/>
                      </a:ext>
                    </a:extLst>
                  </a:tr>
                  <a:tr h="93664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3600" i="1" kern="100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6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12,71</m:t>
                                    </m:r>
                                  </m:sub>
                                </m:sSub>
                                <m:r>
                                  <a:rPr lang="en-US" sz="3600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TW" sz="3600" i="1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600" kern="10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12,25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3600" kern="100" dirty="0">
                            <a:solidFill>
                              <a:srgbClr val="FF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600" kern="100">
                              <a:solidFill>
                                <a:srgbClr val="FF0000"/>
                              </a:solidFill>
                              <a:effectLst/>
                            </a:rPr>
                            <a:t> </a:t>
                          </a:r>
                          <a:endParaRPr lang="zh-TW" sz="3600" kern="100">
                            <a:solidFill>
                              <a:srgbClr val="FF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(2.35)</a:t>
                          </a:r>
                          <a:endParaRPr lang="zh-TW" sz="3600" b="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739991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172470C2-EF7A-0544-DB1E-E5C84C89A9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8527935"/>
                  </p:ext>
                </p:extLst>
              </p:nvPr>
            </p:nvGraphicFramePr>
            <p:xfrm>
              <a:off x="1447800" y="2884170"/>
              <a:ext cx="14648568" cy="370712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507338">
                      <a:extLst>
                        <a:ext uri="{9D8B030D-6E8A-4147-A177-3AD203B41FA5}">
                          <a16:colId xmlns:a16="http://schemas.microsoft.com/office/drawing/2014/main" val="3216767581"/>
                        </a:ext>
                      </a:extLst>
                    </a:gridCol>
                    <a:gridCol w="6502044">
                      <a:extLst>
                        <a:ext uri="{9D8B030D-6E8A-4147-A177-3AD203B41FA5}">
                          <a16:colId xmlns:a16="http://schemas.microsoft.com/office/drawing/2014/main" val="1434903749"/>
                        </a:ext>
                      </a:extLst>
                    </a:gridCol>
                    <a:gridCol w="1639186">
                      <a:extLst>
                        <a:ext uri="{9D8B030D-6E8A-4147-A177-3AD203B41FA5}">
                          <a16:colId xmlns:a16="http://schemas.microsoft.com/office/drawing/2014/main" val="2848496951"/>
                        </a:ext>
                      </a:extLst>
                    </a:gridCol>
                  </a:tblGrid>
                  <a:tr h="897188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95" t="-1408" r="-125341" b="-3211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600" kern="100">
                              <a:solidFill>
                                <a:srgbClr val="FF0000"/>
                              </a:solidFill>
                              <a:effectLst/>
                            </a:rPr>
                            <a:t> </a:t>
                          </a:r>
                          <a:endParaRPr lang="zh-TW" sz="3600" kern="100">
                            <a:solidFill>
                              <a:srgbClr val="FF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(2.32)</a:t>
                          </a:r>
                          <a:endParaRPr lang="zh-TW" sz="3600" b="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38965285"/>
                      </a:ext>
                    </a:extLst>
                  </a:tr>
                  <a:tr h="93664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95" t="-98630" r="-125341" b="-2123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600" kern="100">
                              <a:solidFill>
                                <a:srgbClr val="FF0000"/>
                              </a:solidFill>
                              <a:effectLst/>
                            </a:rPr>
                            <a:t> </a:t>
                          </a:r>
                          <a:endParaRPr lang="zh-TW" sz="3600" kern="100">
                            <a:solidFill>
                              <a:srgbClr val="FF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(2.33)</a:t>
                          </a:r>
                          <a:endParaRPr lang="zh-TW" sz="3600" b="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75128459"/>
                      </a:ext>
                    </a:extLst>
                  </a:tr>
                  <a:tr h="93664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95" t="-195946" r="-125341" b="-109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600" kern="100">
                              <a:solidFill>
                                <a:srgbClr val="FF0000"/>
                              </a:solidFill>
                              <a:effectLst/>
                            </a:rPr>
                            <a:t> </a:t>
                          </a:r>
                          <a:endParaRPr lang="zh-TW" sz="3600" kern="100">
                            <a:solidFill>
                              <a:srgbClr val="FF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(2.34)</a:t>
                          </a:r>
                          <a:endParaRPr lang="zh-TW" sz="3600" b="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03395237"/>
                      </a:ext>
                    </a:extLst>
                  </a:tr>
                  <a:tr h="93664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95" t="-295946" r="-125341" b="-9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600" kern="100">
                              <a:solidFill>
                                <a:srgbClr val="FF0000"/>
                              </a:solidFill>
                              <a:effectLst/>
                            </a:rPr>
                            <a:t> </a:t>
                          </a:r>
                          <a:endParaRPr lang="zh-TW" sz="3600" kern="100">
                            <a:solidFill>
                              <a:srgbClr val="FF0000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(2.35)</a:t>
                          </a:r>
                          <a:endParaRPr lang="zh-TW" sz="3600" b="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7399918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ectangle 1">
            <a:extLst>
              <a:ext uri="{FF2B5EF4-FFF2-40B4-BE49-F238E27FC236}">
                <a16:creationId xmlns:a16="http://schemas.microsoft.com/office/drawing/2014/main" id="{15EE481F-ECE2-C604-8859-35BD3A933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740" y="1849451"/>
            <a:ext cx="1574982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222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限制式(2.32)至(2.35)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：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第二週人員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5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上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C2</a:t>
            </a:r>
            <a:r>
              <a:rPr kumimoji="0" lang="zh-TW" altLang="en-US" sz="36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班，代替當週上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N</a:t>
            </a:r>
            <a:r>
              <a:rPr kumimoji="0" lang="zh-TW" altLang="en-US" sz="36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班該人之班別。</a:t>
            </a:r>
            <a:endParaRPr kumimoji="0" lang="zh-TW" altLang="zh-TW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002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2527632" y="2330970"/>
            <a:ext cx="4602285" cy="455509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4800" b="1" dirty="0" err="1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醫護人員</a:t>
            </a:r>
            <a:endParaRPr lang="en-US" sz="4800" b="1" dirty="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966581" y="1958089"/>
            <a:ext cx="934591" cy="934591"/>
          </a:xfrm>
          <a:custGeom>
            <a:avLst/>
            <a:gdLst/>
            <a:ahLst/>
            <a:cxnLst/>
            <a:rect l="l" t="t" r="r" b="b"/>
            <a:pathLst>
              <a:path w="934591" h="934591">
                <a:moveTo>
                  <a:pt x="0" y="0"/>
                </a:moveTo>
                <a:lnTo>
                  <a:pt x="934591" y="0"/>
                </a:lnTo>
                <a:lnTo>
                  <a:pt x="934591" y="934591"/>
                </a:lnTo>
                <a:lnTo>
                  <a:pt x="0" y="9345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投影片編號版面配置區 16">
            <a:extLst>
              <a:ext uri="{FF2B5EF4-FFF2-40B4-BE49-F238E27FC236}">
                <a16:creationId xmlns:a16="http://schemas.microsoft.com/office/drawing/2014/main" id="{C3D839A5-C51C-D4A1-AA0F-8F0A3BAA1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ABDC5076-23B6-7935-4E54-AE0D5EEA4100}"/>
              </a:ext>
            </a:extLst>
          </p:cNvPr>
          <p:cNvSpPr txBox="1"/>
          <p:nvPr/>
        </p:nvSpPr>
        <p:spPr>
          <a:xfrm>
            <a:off x="990600" y="432197"/>
            <a:ext cx="96012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三種人員排班問題</a:t>
            </a:r>
            <a:endParaRPr lang="en-US" sz="8000" b="1" dirty="0">
              <a:solidFill>
                <a:schemeClr val="tx2">
                  <a:lumMod val="60000"/>
                  <a:lumOff val="40000"/>
                </a:schemeClr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84DDCEC7-B125-EBF6-754A-741EF37D803C}"/>
              </a:ext>
            </a:extLst>
          </p:cNvPr>
          <p:cNvSpPr/>
          <p:nvPr/>
        </p:nvSpPr>
        <p:spPr>
          <a:xfrm>
            <a:off x="15524807" y="501324"/>
            <a:ext cx="1713253" cy="4114800"/>
          </a:xfrm>
          <a:custGeom>
            <a:avLst/>
            <a:gdLst/>
            <a:ahLst/>
            <a:cxnLst/>
            <a:rect l="l" t="t" r="r" b="b"/>
            <a:pathLst>
              <a:path w="1713253" h="4114800">
                <a:moveTo>
                  <a:pt x="0" y="0"/>
                </a:moveTo>
                <a:lnTo>
                  <a:pt x="1713254" y="0"/>
                </a:lnTo>
                <a:lnTo>
                  <a:pt x="171325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8837044-743B-9E6B-854B-D07A9C25372C}"/>
              </a:ext>
            </a:extLst>
          </p:cNvPr>
          <p:cNvSpPr txBox="1"/>
          <p:nvPr/>
        </p:nvSpPr>
        <p:spPr>
          <a:xfrm>
            <a:off x="914399" y="2975065"/>
            <a:ext cx="16078201" cy="687973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TW" altLang="en-US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標楷體"/>
              </a:rPr>
              <a:t>排班問題</a:t>
            </a:r>
          </a:p>
          <a:p>
            <a:pPr marL="1195388" lvl="1" indent="-7429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4000" dirty="0">
                <a:latin typeface="Times New Roman" panose="02020603050405020304" pitchFamily="18" charset="0"/>
                <a:ea typeface="標楷體"/>
              </a:rPr>
              <a:t>指派工作班別或休假給予護理人員</a:t>
            </a:r>
            <a:endParaRPr lang="en-US" altLang="zh-TW" sz="4000" dirty="0">
              <a:latin typeface="Times New Roman" panose="02020603050405020304" pitchFamily="18" charset="0"/>
              <a:ea typeface="標楷體"/>
            </a:endParaRPr>
          </a:p>
          <a:p>
            <a:pPr marL="1195388" lvl="1" indent="-7429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4000" dirty="0">
                <a:latin typeface="Times New Roman" panose="02020603050405020304" pitchFamily="18" charset="0"/>
                <a:ea typeface="標楷體"/>
              </a:rPr>
              <a:t>滿足各班別人員需求及限制</a:t>
            </a:r>
            <a:endParaRPr lang="en-US" altLang="zh-TW" sz="4000" dirty="0">
              <a:solidFill>
                <a:srgbClr val="4AAF48"/>
              </a:solidFill>
              <a:latin typeface="Times New Roman" panose="02020603050405020304" pitchFamily="18" charset="0"/>
              <a:ea typeface="標楷體"/>
            </a:endParaRPr>
          </a:p>
          <a:p>
            <a:pPr marL="160020">
              <a:lnSpc>
                <a:spcPct val="150000"/>
              </a:lnSpc>
              <a:spcAft>
                <a:spcPts val="600"/>
              </a:spcAft>
              <a:buClr>
                <a:srgbClr val="9E3611"/>
              </a:buClr>
              <a:buSzPct val="85000"/>
            </a:pPr>
            <a:r>
              <a:rPr lang="zh-TW" altLang="en-US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標楷體"/>
              </a:rPr>
              <a:t>目標式</a:t>
            </a:r>
          </a:p>
          <a:p>
            <a:pPr marL="1150938" indent="-7429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4000" dirty="0">
                <a:latin typeface="Times New Roman" panose="02020603050405020304" pitchFamily="18" charset="0"/>
                <a:ea typeface="標楷體"/>
              </a:rPr>
              <a:t>考量護理人員與病床的關係，不考慮病人的狀況</a:t>
            </a:r>
            <a:endParaRPr lang="en-US" altLang="zh-TW" sz="4000" dirty="0">
              <a:latin typeface="Times New Roman" panose="02020603050405020304" pitchFamily="18" charset="0"/>
              <a:ea typeface="標楷體"/>
            </a:endParaRPr>
          </a:p>
          <a:p>
            <a:pPr marL="1150938" indent="-7429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4000" dirty="0">
                <a:latin typeface="Times New Roman" panose="02020603050405020304" pitchFamily="18" charset="0"/>
                <a:ea typeface="標楷體"/>
              </a:rPr>
              <a:t>考量病人的住院狀況後決定是否調整第一階段所求出的月班表</a:t>
            </a:r>
            <a:endParaRPr lang="en-US" altLang="zh-TW" sz="4000" dirty="0">
              <a:latin typeface="Times New Roman" panose="02020603050405020304" pitchFamily="18" charset="0"/>
              <a:ea typeface="標楷體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TW" altLang="en-US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標楷體"/>
              </a:rPr>
              <a:t>限制式</a:t>
            </a:r>
          </a:p>
          <a:p>
            <a:pPr marL="1150938" indent="-7429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4000" dirty="0">
                <a:latin typeface="Times New Roman" panose="02020603050405020304" pitchFamily="18" charset="0"/>
                <a:ea typeface="標楷體"/>
              </a:rPr>
              <a:t>硬限制為必須滿足的</a:t>
            </a:r>
            <a:endParaRPr lang="en-US" altLang="zh-TW" sz="4000" dirty="0">
              <a:latin typeface="Times New Roman" panose="02020603050405020304" pitchFamily="18" charset="0"/>
              <a:ea typeface="標楷體"/>
            </a:endParaRPr>
          </a:p>
          <a:p>
            <a:pPr marL="1150938" indent="-7429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4000" dirty="0">
                <a:latin typeface="Times New Roman" panose="02020603050405020304" pitchFamily="18" charset="0"/>
                <a:ea typeface="標楷體"/>
              </a:rPr>
              <a:t>軟限制為盡可能滿足</a:t>
            </a:r>
            <a:endParaRPr lang="en-US" altLang="zh-TW" sz="4000" dirty="0">
              <a:latin typeface="Times New Roman" panose="02020603050405020304" pitchFamily="18" charset="0"/>
              <a:ea typeface="標楷體"/>
            </a:endParaRPr>
          </a:p>
        </p:txBody>
      </p:sp>
      <p:sp>
        <p:nvSpPr>
          <p:cNvPr id="21" name="AutoShape 13">
            <a:extLst>
              <a:ext uri="{FF2B5EF4-FFF2-40B4-BE49-F238E27FC236}">
                <a16:creationId xmlns:a16="http://schemas.microsoft.com/office/drawing/2014/main" id="{C31AE2B6-C5CB-AF94-CB1A-F818295A1899}"/>
              </a:ext>
            </a:extLst>
          </p:cNvPr>
          <p:cNvSpPr/>
          <p:nvPr/>
        </p:nvSpPr>
        <p:spPr>
          <a:xfrm>
            <a:off x="17953530" y="0"/>
            <a:ext cx="668940" cy="10287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2527632" y="2330970"/>
            <a:ext cx="4602285" cy="455509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4800" b="1" dirty="0" err="1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銀行人員</a:t>
            </a:r>
            <a:endParaRPr lang="en-US" sz="4800" b="1" dirty="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966581" y="1958089"/>
            <a:ext cx="934591" cy="934591"/>
          </a:xfrm>
          <a:custGeom>
            <a:avLst/>
            <a:gdLst/>
            <a:ahLst/>
            <a:cxnLst/>
            <a:rect l="l" t="t" r="r" b="b"/>
            <a:pathLst>
              <a:path w="934591" h="934591">
                <a:moveTo>
                  <a:pt x="0" y="0"/>
                </a:moveTo>
                <a:lnTo>
                  <a:pt x="934591" y="0"/>
                </a:lnTo>
                <a:lnTo>
                  <a:pt x="934591" y="934591"/>
                </a:lnTo>
                <a:lnTo>
                  <a:pt x="0" y="9345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投影片編號版面配置區 16">
            <a:extLst>
              <a:ext uri="{FF2B5EF4-FFF2-40B4-BE49-F238E27FC236}">
                <a16:creationId xmlns:a16="http://schemas.microsoft.com/office/drawing/2014/main" id="{C3D839A5-C51C-D4A1-AA0F-8F0A3BAA1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8837044-743B-9E6B-854B-D07A9C25372C}"/>
              </a:ext>
            </a:extLst>
          </p:cNvPr>
          <p:cNvSpPr txBox="1"/>
          <p:nvPr/>
        </p:nvSpPr>
        <p:spPr>
          <a:xfrm>
            <a:off x="914399" y="2975065"/>
            <a:ext cx="16306801" cy="687973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TW" altLang="en-US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標楷體"/>
              </a:rPr>
              <a:t>排班問題</a:t>
            </a:r>
            <a:endParaRPr lang="en-US" altLang="zh-TW" sz="4000"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ea typeface="標楷體"/>
            </a:endParaRPr>
          </a:p>
          <a:p>
            <a:pPr marL="1028700" lvl="1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zh-TW" sz="4000" dirty="0">
                <a:latin typeface="Times New Roman" panose="02020603050405020304" pitchFamily="18" charset="0"/>
                <a:ea typeface="DFKai-SB"/>
              </a:rPr>
              <a:t>符合勞動法規的基本工時及加班</a:t>
            </a:r>
            <a:r>
              <a:rPr lang="zh-TW" altLang="en-US" sz="4000" dirty="0">
                <a:latin typeface="Times New Roman" panose="02020603050405020304" pitchFamily="18" charset="0"/>
                <a:ea typeface="DFKai-SB"/>
              </a:rPr>
              <a:t>要</a:t>
            </a:r>
            <a:r>
              <a:rPr lang="zh-TW" altLang="zh-TW" sz="4000" dirty="0">
                <a:latin typeface="Times New Roman" panose="02020603050405020304" pitchFamily="18" charset="0"/>
                <a:ea typeface="DFKai-SB"/>
              </a:rPr>
              <a:t>求</a:t>
            </a:r>
            <a:endParaRPr lang="en-US" altLang="zh-TW" sz="4000" dirty="0">
              <a:latin typeface="Times New Roman" panose="02020603050405020304" pitchFamily="18" charset="0"/>
              <a:ea typeface="DFKai-SB"/>
            </a:endParaRPr>
          </a:p>
          <a:p>
            <a:pPr marL="1028700" lvl="1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4000" dirty="0">
                <a:latin typeface="Times New Roman" panose="02020603050405020304" pitchFamily="18" charset="0"/>
                <a:ea typeface="DFKai-SB"/>
              </a:rPr>
              <a:t>考量每位員工所長安排部門及執勤內容，否則為無效排班</a:t>
            </a:r>
            <a:endParaRPr lang="zh-TW" altLang="en-US" sz="4000" dirty="0">
              <a:solidFill>
                <a:srgbClr val="4AAF48"/>
              </a:solidFill>
              <a:latin typeface="Times New Roman" panose="02020603050405020304" pitchFamily="18" charset="0"/>
              <a:ea typeface="標楷體"/>
            </a:endParaRPr>
          </a:p>
          <a:p>
            <a:pPr marL="22225" lvl="1">
              <a:lnSpc>
                <a:spcPct val="150000"/>
              </a:lnSpc>
              <a:spcAft>
                <a:spcPts val="600"/>
              </a:spcAft>
            </a:pPr>
            <a:r>
              <a:rPr lang="zh-TW" altLang="en-US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標楷體"/>
              </a:rPr>
              <a:t>目標式</a:t>
            </a:r>
          </a:p>
          <a:p>
            <a:pPr marL="979488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4000" dirty="0">
                <a:latin typeface="Times New Roman" panose="02020603050405020304" pitchFamily="18" charset="0"/>
                <a:ea typeface="標楷體"/>
              </a:rPr>
              <a:t>最小化成本</a:t>
            </a:r>
            <a:endParaRPr lang="en-US" altLang="zh-TW" sz="4000" dirty="0">
              <a:latin typeface="Times New Roman" panose="02020603050405020304" pitchFamily="18" charset="0"/>
              <a:ea typeface="標楷體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TW" altLang="en-US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標楷體"/>
              </a:rPr>
              <a:t>限制式</a:t>
            </a:r>
          </a:p>
          <a:p>
            <a:pPr marL="1195388" lvl="1" indent="-7429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zh-TW" sz="4000" dirty="0">
                <a:latin typeface="Times New Roman" panose="02020603050405020304" pitchFamily="18" charset="0"/>
                <a:ea typeface="標楷體"/>
              </a:rPr>
              <a:t>指派工作是否符合人員專長、顧客等</a:t>
            </a:r>
            <a:r>
              <a:rPr lang="zh-TW" altLang="en-US" sz="4000" dirty="0">
                <a:latin typeface="Times New Roman" panose="02020603050405020304" pitchFamily="18" charset="0"/>
                <a:ea typeface="標楷體"/>
              </a:rPr>
              <a:t>待</a:t>
            </a:r>
            <a:r>
              <a:rPr lang="zh-TW" altLang="zh-TW" sz="4000" dirty="0">
                <a:latin typeface="Times New Roman" panose="02020603050405020304" pitchFamily="18" charset="0"/>
                <a:ea typeface="標楷體"/>
              </a:rPr>
              <a:t>之時間、員工無法如願休假之人力成本</a:t>
            </a:r>
            <a:endParaRPr lang="en-US" altLang="zh-TW" sz="4000" dirty="0">
              <a:latin typeface="Times New Roman" panose="02020603050405020304" pitchFamily="18" charset="0"/>
              <a:ea typeface="標楷體"/>
            </a:endParaRPr>
          </a:p>
          <a:p>
            <a:pPr marL="1195388" lvl="1" indent="-7429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zh-TW" sz="4000" dirty="0">
                <a:latin typeface="Times New Roman" panose="02020603050405020304" pitchFamily="18" charset="0"/>
                <a:ea typeface="標楷體"/>
              </a:rPr>
              <a:t>執勤人數加上可休假人數必須等於員工總數</a:t>
            </a:r>
            <a:endParaRPr lang="en-US" altLang="zh-TW" sz="4000" dirty="0">
              <a:latin typeface="Times New Roman" panose="02020603050405020304" pitchFamily="18" charset="0"/>
              <a:ea typeface="標楷體"/>
            </a:endParaRPr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2DE3568B-635E-46C7-0A9C-1A094F79864B}"/>
              </a:ext>
            </a:extLst>
          </p:cNvPr>
          <p:cNvSpPr/>
          <p:nvPr/>
        </p:nvSpPr>
        <p:spPr>
          <a:xfrm>
            <a:off x="13901249" y="432197"/>
            <a:ext cx="3319951" cy="3339703"/>
          </a:xfrm>
          <a:custGeom>
            <a:avLst/>
            <a:gdLst/>
            <a:ahLst/>
            <a:cxnLst/>
            <a:rect l="l" t="t" r="r" b="b"/>
            <a:pathLst>
              <a:path w="3775329" h="4114800">
                <a:moveTo>
                  <a:pt x="0" y="0"/>
                </a:moveTo>
                <a:lnTo>
                  <a:pt x="3775329" y="0"/>
                </a:lnTo>
                <a:lnTo>
                  <a:pt x="37753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573D2F7A-2B62-5C1A-BC24-AC9171436F65}"/>
              </a:ext>
            </a:extLst>
          </p:cNvPr>
          <p:cNvSpPr txBox="1"/>
          <p:nvPr/>
        </p:nvSpPr>
        <p:spPr>
          <a:xfrm>
            <a:off x="990600" y="432197"/>
            <a:ext cx="96012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三種人員排班問題</a:t>
            </a:r>
            <a:endParaRPr lang="en-US" sz="8000" b="1" dirty="0">
              <a:solidFill>
                <a:schemeClr val="tx2">
                  <a:lumMod val="60000"/>
                  <a:lumOff val="40000"/>
                </a:schemeClr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sp>
        <p:nvSpPr>
          <p:cNvPr id="5" name="AutoShape 13">
            <a:extLst>
              <a:ext uri="{FF2B5EF4-FFF2-40B4-BE49-F238E27FC236}">
                <a16:creationId xmlns:a16="http://schemas.microsoft.com/office/drawing/2014/main" id="{AB9B364F-51E7-1FCF-7053-437113C8A373}"/>
              </a:ext>
            </a:extLst>
          </p:cNvPr>
          <p:cNvSpPr/>
          <p:nvPr/>
        </p:nvSpPr>
        <p:spPr>
          <a:xfrm>
            <a:off x="17953530" y="0"/>
            <a:ext cx="668940" cy="10287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149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2527632" y="2330970"/>
            <a:ext cx="4602285" cy="455509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4800" b="1" dirty="0" err="1"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警察人員</a:t>
            </a:r>
            <a:endParaRPr lang="en-US" sz="4800" b="1" dirty="0"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sp>
        <p:nvSpPr>
          <p:cNvPr id="13" name="AutoShape 13"/>
          <p:cNvSpPr/>
          <p:nvPr/>
        </p:nvSpPr>
        <p:spPr>
          <a:xfrm>
            <a:off x="17953530" y="0"/>
            <a:ext cx="668940" cy="10287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/>
          <a:lstStyle/>
          <a:p>
            <a:endParaRPr lang="zh-TW" altLang="en-US"/>
          </a:p>
        </p:txBody>
      </p:sp>
      <p:sp>
        <p:nvSpPr>
          <p:cNvPr id="15" name="Freeform 15"/>
          <p:cNvSpPr/>
          <p:nvPr/>
        </p:nvSpPr>
        <p:spPr>
          <a:xfrm>
            <a:off x="966581" y="1958089"/>
            <a:ext cx="934591" cy="934591"/>
          </a:xfrm>
          <a:custGeom>
            <a:avLst/>
            <a:gdLst/>
            <a:ahLst/>
            <a:cxnLst/>
            <a:rect l="l" t="t" r="r" b="b"/>
            <a:pathLst>
              <a:path w="934591" h="934591">
                <a:moveTo>
                  <a:pt x="0" y="0"/>
                </a:moveTo>
                <a:lnTo>
                  <a:pt x="934591" y="0"/>
                </a:lnTo>
                <a:lnTo>
                  <a:pt x="934591" y="934591"/>
                </a:lnTo>
                <a:lnTo>
                  <a:pt x="0" y="9345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投影片編號版面配置區 16">
            <a:extLst>
              <a:ext uri="{FF2B5EF4-FFF2-40B4-BE49-F238E27FC236}">
                <a16:creationId xmlns:a16="http://schemas.microsoft.com/office/drawing/2014/main" id="{C3D839A5-C51C-D4A1-AA0F-8F0A3BAA1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8837044-743B-9E6B-854B-D07A9C25372C}"/>
              </a:ext>
            </a:extLst>
          </p:cNvPr>
          <p:cNvSpPr txBox="1"/>
          <p:nvPr/>
        </p:nvSpPr>
        <p:spPr>
          <a:xfrm>
            <a:off x="914399" y="2975065"/>
            <a:ext cx="16078201" cy="687973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TW" altLang="en-US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標楷體" panose="03000509000000000000" pitchFamily="49" charset="-120"/>
              </a:rPr>
              <a:t>排班問題</a:t>
            </a:r>
          </a:p>
          <a:p>
            <a:pPr marL="1023938" lvl="1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49" charset="-120"/>
              </a:rPr>
              <a:t>目</a:t>
            </a:r>
            <a:r>
              <a:rPr lang="zh-TW" altLang="zh-TW" sz="4000" dirty="0">
                <a:latin typeface="Times New Roman" panose="02020603050405020304" pitchFamily="18" charset="0"/>
                <a:ea typeface="標楷體" panose="03000509000000000000" pitchFamily="49" charset="-120"/>
              </a:rPr>
              <a:t>前</a:t>
            </a:r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49" charset="-120"/>
              </a:rPr>
              <a:t>仍以</a:t>
            </a:r>
            <a:r>
              <a:rPr lang="zh-TW" altLang="zh-TW" sz="4000" dirty="0">
                <a:latin typeface="Times New Roman" panose="02020603050405020304" pitchFamily="18" charset="0"/>
                <a:ea typeface="標楷體" panose="03000509000000000000" pitchFamily="49" charset="-120"/>
              </a:rPr>
              <a:t>人工</a:t>
            </a:r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49" charset="-120"/>
              </a:rPr>
              <a:t>方式排</a:t>
            </a:r>
            <a:r>
              <a:rPr lang="zh-TW" altLang="zh-TW" sz="4000" dirty="0">
                <a:latin typeface="Times New Roman" panose="02020603050405020304" pitchFamily="18" charset="0"/>
                <a:ea typeface="標楷體" panose="03000509000000000000" pitchFamily="49" charset="-120"/>
              </a:rPr>
              <a:t>班</a:t>
            </a:r>
            <a:endParaRPr lang="en-US" altLang="zh-TW" sz="4000" dirty="0">
              <a:latin typeface="Times New Roman" panose="02020603050405020304" pitchFamily="18" charset="0"/>
              <a:ea typeface="標楷體" panose="03000509000000000000" pitchFamily="49" charset="-120"/>
            </a:endParaRPr>
          </a:p>
          <a:p>
            <a:pPr marL="1023938" lvl="1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zh-TW" sz="4000" dirty="0">
                <a:latin typeface="Times New Roman" panose="02020603050405020304" pitchFamily="18" charset="0"/>
                <a:ea typeface="標楷體" panose="03000509000000000000" pitchFamily="49" charset="-120"/>
              </a:rPr>
              <a:t>雖然可以確保正確性，但可能有失系統性及公平性</a:t>
            </a:r>
            <a:endParaRPr lang="en-US" altLang="zh-TW" sz="4000" dirty="0">
              <a:latin typeface="Times New Roman" panose="02020603050405020304" pitchFamily="18" charset="0"/>
              <a:ea typeface="標楷體" panose="03000509000000000000" pitchFamily="49" charset="-120"/>
            </a:endParaRPr>
          </a:p>
          <a:p>
            <a:pPr marL="22225" lvl="1">
              <a:lnSpc>
                <a:spcPct val="150000"/>
              </a:lnSpc>
              <a:spcAft>
                <a:spcPts val="600"/>
              </a:spcAft>
            </a:pPr>
            <a:r>
              <a:rPr lang="zh-TW" altLang="en-US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標楷體" panose="03000509000000000000" pitchFamily="49" charset="-120"/>
              </a:rPr>
              <a:t>目標式</a:t>
            </a:r>
          </a:p>
          <a:p>
            <a:pPr marL="1028700" lvl="1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zh-TW" sz="4000" dirty="0">
                <a:latin typeface="Times New Roman" panose="02020603050405020304" pitchFamily="18" charset="0"/>
                <a:ea typeface="標楷體" panose="03000509000000000000" pitchFamily="49" charset="-120"/>
              </a:rPr>
              <a:t>以工作負荷量及休息時間為主，</a:t>
            </a:r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49" charset="-120"/>
              </a:rPr>
              <a:t>最小化工作負荷差異</a:t>
            </a:r>
            <a:endParaRPr lang="en-US" altLang="zh-TW" sz="4000" dirty="0">
              <a:latin typeface="Times New Roman" panose="02020603050405020304" pitchFamily="18" charset="0"/>
              <a:ea typeface="標楷體" panose="03000509000000000000" pitchFamily="49" charset="-120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TW" altLang="en-US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標楷體" panose="03000509000000000000" pitchFamily="49" charset="-120"/>
              </a:rPr>
              <a:t>限制式</a:t>
            </a:r>
          </a:p>
          <a:p>
            <a:pPr marL="1150938" indent="-7429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49" charset="-120"/>
              </a:rPr>
              <a:t>滿足</a:t>
            </a:r>
            <a:r>
              <a:rPr lang="zh-TW" altLang="zh-TW" sz="4000" dirty="0">
                <a:latin typeface="Times New Roman" panose="02020603050405020304" pitchFamily="18" charset="0"/>
                <a:ea typeface="標楷體" panose="03000509000000000000" pitchFamily="49" charset="-120"/>
              </a:rPr>
              <a:t>上班員</a:t>
            </a:r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49" charset="-120"/>
              </a:rPr>
              <a:t>警</a:t>
            </a:r>
            <a:r>
              <a:rPr lang="zh-TW" altLang="zh-TW" sz="4000" dirty="0">
                <a:latin typeface="Times New Roman" panose="02020603050405020304" pitchFamily="18" charset="0"/>
                <a:ea typeface="標楷體" panose="03000509000000000000" pitchFamily="49" charset="-120"/>
              </a:rPr>
              <a:t>之數</a:t>
            </a:r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49" charset="-120"/>
              </a:rPr>
              <a:t>量限制</a:t>
            </a:r>
            <a:endParaRPr lang="en-US" altLang="zh-TW" sz="4000" dirty="0">
              <a:latin typeface="Times New Roman" panose="02020603050405020304" pitchFamily="18" charset="0"/>
              <a:ea typeface="標楷體" panose="03000509000000000000" pitchFamily="49" charset="-120"/>
            </a:endParaRPr>
          </a:p>
          <a:p>
            <a:pPr marL="1150938" indent="-7429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zh-TW" sz="4000" dirty="0">
                <a:latin typeface="Times New Roman" panose="02020603050405020304" pitchFamily="18" charset="0"/>
                <a:ea typeface="標楷體" panose="03000509000000000000" pitchFamily="49" charset="-120"/>
              </a:rPr>
              <a:t>每人每一時段至多一種勤務、不可排連續</a:t>
            </a:r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49" charset="-120"/>
                <a:cs typeface="Times New Roman"/>
              </a:rPr>
              <a:t>兩</a:t>
            </a:r>
            <a:r>
              <a:rPr lang="zh-TW" altLang="zh-TW" sz="4000" dirty="0">
                <a:latin typeface="Times New Roman" panose="02020603050405020304" pitchFamily="18" charset="0"/>
                <a:ea typeface="標楷體" panose="03000509000000000000" pitchFamily="49" charset="-120"/>
              </a:rPr>
              <a:t>個時段的班</a:t>
            </a:r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49" charset="-120"/>
              </a:rPr>
              <a:t>，</a:t>
            </a:r>
            <a:r>
              <a:rPr lang="zh-TW" altLang="zh-TW" sz="4000" dirty="0">
                <a:latin typeface="Times New Roman" panose="02020603050405020304" pitchFamily="18" charset="0"/>
                <a:ea typeface="標楷體" panose="03000509000000000000" pitchFamily="49" charset="-120"/>
              </a:rPr>
              <a:t>跨時段上班都須滿足休息時段。</a:t>
            </a:r>
            <a:endParaRPr lang="en-US" altLang="zh-TW" sz="4000" dirty="0">
              <a:latin typeface="Times New Roman" panose="02020603050405020304" pitchFamily="18" charset="0"/>
              <a:ea typeface="標楷體" panose="03000509000000000000" pitchFamily="49" charset="-120"/>
            </a:endParaRPr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8C52E46E-F6F7-6142-AAE5-B70342C97737}"/>
              </a:ext>
            </a:extLst>
          </p:cNvPr>
          <p:cNvSpPr/>
          <p:nvPr/>
        </p:nvSpPr>
        <p:spPr>
          <a:xfrm>
            <a:off x="15555288" y="360312"/>
            <a:ext cx="1713252" cy="3824805"/>
          </a:xfrm>
          <a:custGeom>
            <a:avLst/>
            <a:gdLst/>
            <a:ahLst/>
            <a:cxnLst/>
            <a:rect l="l" t="t" r="r" b="b"/>
            <a:pathLst>
              <a:path w="1738503" h="4114800">
                <a:moveTo>
                  <a:pt x="0" y="0"/>
                </a:moveTo>
                <a:lnTo>
                  <a:pt x="1738503" y="0"/>
                </a:lnTo>
                <a:lnTo>
                  <a:pt x="17385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997A937-F1C2-89EB-4514-47829917A617}"/>
              </a:ext>
            </a:extLst>
          </p:cNvPr>
          <p:cNvSpPr txBox="1"/>
          <p:nvPr/>
        </p:nvSpPr>
        <p:spPr>
          <a:xfrm>
            <a:off x="990600" y="432197"/>
            <a:ext cx="96012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三種人員排班問題</a:t>
            </a:r>
            <a:endParaRPr lang="en-US" sz="8000" b="1" dirty="0">
              <a:solidFill>
                <a:schemeClr val="tx2">
                  <a:lumMod val="60000"/>
                  <a:lumOff val="40000"/>
                </a:schemeClr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73296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158B0312-CDBF-8D8E-9543-CD46F89B0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EA89D4DC-BECB-D8A7-58CA-255CCFB81EFD}"/>
              </a:ext>
            </a:extLst>
          </p:cNvPr>
          <p:cNvSpPr txBox="1"/>
          <p:nvPr/>
        </p:nvSpPr>
        <p:spPr>
          <a:xfrm>
            <a:off x="990600" y="432197"/>
            <a:ext cx="6320402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數學符號說明</a:t>
            </a:r>
            <a:endParaRPr lang="en-US" sz="8000" b="1" dirty="0">
              <a:solidFill>
                <a:schemeClr val="tx2">
                  <a:lumMod val="60000"/>
                  <a:lumOff val="40000"/>
                </a:schemeClr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sp>
        <p:nvSpPr>
          <p:cNvPr id="24" name="AutoShape 6">
            <a:extLst>
              <a:ext uri="{FF2B5EF4-FFF2-40B4-BE49-F238E27FC236}">
                <a16:creationId xmlns:a16="http://schemas.microsoft.com/office/drawing/2014/main" id="{B0F89B8E-CD1A-0B9A-A4F3-C9DF1E5E65CF}"/>
              </a:ext>
            </a:extLst>
          </p:cNvPr>
          <p:cNvSpPr/>
          <p:nvPr/>
        </p:nvSpPr>
        <p:spPr>
          <a:xfrm>
            <a:off x="-304800" y="10004425"/>
            <a:ext cx="18897600" cy="67525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/>
          <a:lstStyle/>
          <a:p>
            <a:endParaRPr lang="zh-TW" altLang="en-US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242CDA2B-E5FD-8341-A28E-7788E820A426}"/>
              </a:ext>
            </a:extLst>
          </p:cNvPr>
          <p:cNvCxnSpPr/>
          <p:nvPr/>
        </p:nvCxnSpPr>
        <p:spPr>
          <a:xfrm>
            <a:off x="-304800" y="9791700"/>
            <a:ext cx="19202400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>
            <a:extLst>
              <a:ext uri="{FF2B5EF4-FFF2-40B4-BE49-F238E27FC236}">
                <a16:creationId xmlns:a16="http://schemas.microsoft.com/office/drawing/2014/main" id="{574E1358-7FB5-A9A3-7D8F-D4469701C2E3}"/>
              </a:ext>
            </a:extLst>
          </p:cNvPr>
          <p:cNvSpPr txBox="1"/>
          <p:nvPr/>
        </p:nvSpPr>
        <p:spPr>
          <a:xfrm>
            <a:off x="990600" y="1638300"/>
            <a:ext cx="1592580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225" algn="just">
              <a:lnSpc>
                <a:spcPct val="150000"/>
              </a:lnSpc>
            </a:pPr>
            <a:r>
              <a:rPr lang="zh-TW" altLang="en-US" sz="4000" b="1" kern="1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標楷體" panose="03000509000000000000" pitchFamily="49" charset="-120"/>
              </a:rPr>
              <a:t>參數定義</a:t>
            </a:r>
            <a:endParaRPr lang="en-US" altLang="zh-TW" sz="4000" b="1" kern="1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Times New Roman" panose="02020603050405020304" pitchFamily="18" charset="0"/>
              <a:ea typeface="標楷體" panose="03000509000000000000" pitchFamily="49" charset="-120"/>
            </a:endParaRPr>
          </a:p>
          <a:p>
            <a:pPr marL="303530" algn="just"/>
            <a:r>
              <a:rPr lang="en-US" altLang="zh-TW" sz="4000" i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</a:rPr>
              <a:t>d</a:t>
            </a:r>
            <a:r>
              <a:rPr lang="zh-TW" altLang="zh-TW" sz="4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  <a:cs typeface="Times New Roman" panose="02020603050405020304" pitchFamily="18" charset="0"/>
              </a:rPr>
              <a:t>：排班天數</a:t>
            </a:r>
            <a:endParaRPr lang="zh-TW" altLang="zh-TW" sz="40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標楷體" panose="03000509000000000000" pitchFamily="49" charset="-120"/>
            </a:endParaRPr>
          </a:p>
          <a:p>
            <a:pPr marL="303530" algn="just"/>
            <a:r>
              <a:rPr lang="en-US" altLang="zh-TW" sz="4000" i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</a:rPr>
              <a:t>b</a:t>
            </a:r>
            <a:r>
              <a:rPr lang="zh-TW" altLang="zh-TW" sz="4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  <a:cs typeface="Times New Roman" panose="02020603050405020304" pitchFamily="18" charset="0"/>
              </a:rPr>
              <a:t>：班別代碼</a:t>
            </a:r>
            <a:endParaRPr lang="zh-TW" altLang="zh-TW" sz="40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標楷體" panose="03000509000000000000" pitchFamily="49" charset="-120"/>
            </a:endParaRPr>
          </a:p>
          <a:p>
            <a:pPr marL="303530" algn="just"/>
            <a:r>
              <a:rPr lang="en-US" altLang="zh-TW" sz="4000" i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</a:rPr>
              <a:t>n</a:t>
            </a:r>
            <a:r>
              <a:rPr lang="zh-TW" altLang="zh-TW" sz="4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  <a:cs typeface="Times New Roman" panose="02020603050405020304" pitchFamily="18" charset="0"/>
              </a:rPr>
              <a:t>：人員代碼</a:t>
            </a:r>
            <a:endParaRPr lang="zh-TW" altLang="zh-TW" sz="40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標楷體" panose="03000509000000000000" pitchFamily="49" charset="-120"/>
            </a:endParaRPr>
          </a:p>
          <a:p>
            <a:pPr marL="303530" algn="just"/>
            <a:r>
              <a:rPr lang="en-US" altLang="zh-TW" sz="4000" i="1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</a:rPr>
              <a:t>Y</a:t>
            </a:r>
            <a:r>
              <a:rPr lang="en-US" altLang="zh-TW" sz="4000" i="1" kern="100" baseline="-25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</a:rPr>
              <a:t>dn</a:t>
            </a:r>
            <a:r>
              <a:rPr lang="en-US" altLang="zh-TW" sz="4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</a:rPr>
              <a:t> = 1</a:t>
            </a:r>
            <a:r>
              <a:rPr lang="zh-TW" altLang="zh-TW" sz="4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  <a:cs typeface="Times New Roman" panose="02020603050405020304" pitchFamily="18" charset="0"/>
              </a:rPr>
              <a:t>：代表第</a:t>
            </a:r>
            <a:r>
              <a:rPr lang="en-US" altLang="zh-TW" sz="4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lang="en-US" altLang="zh-TW" sz="4000" i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</a:rPr>
              <a:t>d </a:t>
            </a:r>
            <a:r>
              <a:rPr lang="zh-TW" altLang="zh-TW" sz="4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  <a:cs typeface="Times New Roman" panose="02020603050405020304" pitchFamily="18" charset="0"/>
              </a:rPr>
              <a:t>天、第</a:t>
            </a:r>
            <a:r>
              <a:rPr lang="en-US" altLang="zh-TW" sz="4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lang="en-US" altLang="zh-TW" sz="4000" i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</a:rPr>
              <a:t>n </a:t>
            </a:r>
            <a:r>
              <a:rPr lang="zh-TW" altLang="zh-TW" sz="4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  <a:cs typeface="Times New Roman" panose="02020603050405020304" pitchFamily="18" charset="0"/>
              </a:rPr>
              <a:t>位人員值班；若無則為</a:t>
            </a:r>
            <a:r>
              <a:rPr lang="en-US" altLang="zh-TW" sz="4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</a:rPr>
              <a:t>0</a:t>
            </a:r>
            <a:r>
              <a:rPr lang="zh-TW" altLang="zh-TW" sz="4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  <a:cs typeface="Times New Roman" panose="02020603050405020304" pitchFamily="18" charset="0"/>
              </a:rPr>
              <a:t>。</a:t>
            </a:r>
            <a:endParaRPr lang="zh-TW" altLang="zh-TW" sz="40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標楷體" panose="03000509000000000000" pitchFamily="49" charset="-120"/>
            </a:endParaRPr>
          </a:p>
          <a:p>
            <a:pPr marL="303530" algn="just"/>
            <a:r>
              <a:rPr lang="en-US" altLang="zh-TW" sz="4000" i="1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</a:rPr>
              <a:t>I</a:t>
            </a:r>
            <a:r>
              <a:rPr lang="en-US" altLang="zh-TW" sz="4000" i="1" kern="100" baseline="-25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</a:rPr>
              <a:t>dn</a:t>
            </a:r>
            <a:r>
              <a:rPr lang="en-US" altLang="zh-TW" sz="4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</a:rPr>
              <a:t> = 1</a:t>
            </a:r>
            <a:r>
              <a:rPr lang="zh-TW" altLang="zh-TW" sz="4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  <a:cs typeface="Times New Roman" panose="02020603050405020304" pitchFamily="18" charset="0"/>
              </a:rPr>
              <a:t>：代表第</a:t>
            </a:r>
            <a:r>
              <a:rPr lang="en-US" altLang="zh-TW" sz="4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lang="en-US" altLang="zh-TW" sz="4000" i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</a:rPr>
              <a:t>d </a:t>
            </a:r>
            <a:r>
              <a:rPr lang="zh-TW" altLang="zh-TW" sz="4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  <a:cs typeface="Times New Roman" panose="02020603050405020304" pitchFamily="18" charset="0"/>
              </a:rPr>
              <a:t>天</a:t>
            </a:r>
            <a:r>
              <a:rPr lang="en-US" altLang="zh-TW" sz="4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</a:rPr>
              <a:t>(</a:t>
            </a:r>
            <a:r>
              <a:rPr lang="zh-TW" altLang="zh-TW" sz="4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  <a:cs typeface="Times New Roman" panose="02020603050405020304" pitchFamily="18" charset="0"/>
              </a:rPr>
              <a:t>星期六</a:t>
            </a:r>
            <a:r>
              <a:rPr lang="en-US" altLang="zh-TW" sz="4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</a:rPr>
              <a:t>)</a:t>
            </a:r>
            <a:r>
              <a:rPr lang="zh-TW" altLang="zh-TW" sz="4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  <a:cs typeface="Times New Roman" panose="02020603050405020304" pitchFamily="18" charset="0"/>
              </a:rPr>
              <a:t>、第</a:t>
            </a:r>
            <a:r>
              <a:rPr lang="en-US" altLang="zh-TW" sz="4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lang="en-US" altLang="zh-TW" sz="4000" i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</a:rPr>
              <a:t>n </a:t>
            </a:r>
            <a:r>
              <a:rPr lang="zh-TW" altLang="zh-TW" sz="4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  <a:cs typeface="Times New Roman" panose="02020603050405020304" pitchFamily="18" charset="0"/>
              </a:rPr>
              <a:t>位人員值</a:t>
            </a:r>
            <a:r>
              <a:rPr lang="en-US" altLang="zh-TW" sz="4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lang="en-US" altLang="zh-TW" sz="4000" i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</a:rPr>
              <a:t>I </a:t>
            </a:r>
            <a:r>
              <a:rPr lang="zh-TW" altLang="zh-TW" sz="4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  <a:cs typeface="Times New Roman" panose="02020603050405020304" pitchFamily="18" charset="0"/>
              </a:rPr>
              <a:t>班；若無則為</a:t>
            </a:r>
            <a:r>
              <a:rPr lang="en-US" altLang="zh-TW" sz="4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</a:rPr>
              <a:t>0</a:t>
            </a:r>
            <a:r>
              <a:rPr lang="zh-TW" altLang="zh-TW" sz="4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  <a:cs typeface="Times New Roman" panose="02020603050405020304" pitchFamily="18" charset="0"/>
              </a:rPr>
              <a:t>。</a:t>
            </a:r>
            <a:endParaRPr lang="zh-TW" altLang="zh-TW" sz="40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標楷體" panose="03000509000000000000" pitchFamily="49" charset="-120"/>
            </a:endParaRPr>
          </a:p>
          <a:p>
            <a:endParaRPr kumimoji="1" lang="zh-TW" altLang="en-US" sz="3600" dirty="0">
              <a:latin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291082A-93AB-AFF4-AEA4-301D55B9D256}"/>
              </a:ext>
            </a:extLst>
          </p:cNvPr>
          <p:cNvSpPr txBox="1"/>
          <p:nvPr/>
        </p:nvSpPr>
        <p:spPr>
          <a:xfrm>
            <a:off x="990600" y="6190674"/>
            <a:ext cx="15925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225" algn="just">
              <a:lnSpc>
                <a:spcPct val="150000"/>
              </a:lnSpc>
            </a:pPr>
            <a:r>
              <a:rPr lang="zh-TW" altLang="en-US" sz="4000" b="1" kern="10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</a:rPr>
              <a:t>決策變數</a:t>
            </a:r>
            <a:endParaRPr lang="en-US" altLang="zh-TW" sz="4000" b="1" kern="10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Times New Roman" panose="02020603050405020304" pitchFamily="18" charset="0"/>
              <a:ea typeface="標楷體" panose="03000509000000000000" pitchFamily="49" charset="-120"/>
            </a:endParaRPr>
          </a:p>
          <a:p>
            <a:pPr marL="304800" algn="just"/>
            <a:r>
              <a:rPr lang="en-US" altLang="zh-TW" sz="4000" i="1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</a:rPr>
              <a:t>w</a:t>
            </a:r>
            <a:r>
              <a:rPr lang="en-US" altLang="zh-TW" sz="4000" i="1" kern="100" baseline="-25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</a:rPr>
              <a:t>dbn</a:t>
            </a:r>
            <a:r>
              <a:rPr lang="en-US" altLang="zh-TW" sz="4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</a:rPr>
              <a:t> = 1</a:t>
            </a:r>
            <a:r>
              <a:rPr lang="zh-TW" altLang="zh-TW" sz="4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  <a:cs typeface="Times New Roman" panose="02020603050405020304" pitchFamily="18" charset="0"/>
              </a:rPr>
              <a:t>：代表第</a:t>
            </a:r>
            <a:r>
              <a:rPr lang="en-US" altLang="zh-TW" sz="4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lang="en-US" altLang="zh-TW" sz="4000" i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</a:rPr>
              <a:t>d </a:t>
            </a:r>
            <a:r>
              <a:rPr lang="zh-TW" altLang="zh-TW" sz="4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  <a:cs typeface="Times New Roman" panose="02020603050405020304" pitchFamily="18" charset="0"/>
              </a:rPr>
              <a:t>天、第</a:t>
            </a:r>
            <a:r>
              <a:rPr lang="en-US" altLang="zh-TW" sz="4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lang="en-US" altLang="zh-TW" sz="4000" i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</a:rPr>
              <a:t>b </a:t>
            </a:r>
            <a:r>
              <a:rPr lang="zh-TW" altLang="zh-TW" sz="4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  <a:cs typeface="Times New Roman" panose="02020603050405020304" pitchFamily="18" charset="0"/>
              </a:rPr>
              <a:t>班，由第</a:t>
            </a:r>
            <a:r>
              <a:rPr lang="en-US" altLang="zh-TW" sz="4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lang="en-US" altLang="zh-TW" sz="4000" i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</a:rPr>
              <a:t>n </a:t>
            </a:r>
            <a:r>
              <a:rPr lang="zh-TW" altLang="zh-TW" sz="4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  <a:cs typeface="Times New Roman" panose="02020603050405020304" pitchFamily="18" charset="0"/>
              </a:rPr>
              <a:t>位人員值該班；若無則為</a:t>
            </a:r>
            <a:r>
              <a:rPr lang="en-US" altLang="zh-TW" sz="4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</a:rPr>
              <a:t>0</a:t>
            </a:r>
            <a:r>
              <a:rPr lang="zh-TW" altLang="zh-TW" sz="4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  <a:cs typeface="Times New Roman" panose="02020603050405020304" pitchFamily="18" charset="0"/>
              </a:rPr>
              <a:t>。</a:t>
            </a:r>
            <a:endParaRPr lang="zh-TW" altLang="zh-TW" sz="40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標楷體" panose="03000509000000000000" pitchFamily="49" charset="-120"/>
            </a:endParaRPr>
          </a:p>
          <a:p>
            <a:pPr marL="304800" algn="just"/>
            <a:r>
              <a:rPr lang="en-US" altLang="zh-TW" sz="4000" i="1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</a:rPr>
              <a:t>r</a:t>
            </a:r>
            <a:r>
              <a:rPr lang="en-US" altLang="zh-TW" sz="4000" i="1" kern="100" baseline="-25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</a:rPr>
              <a:t>dn</a:t>
            </a:r>
            <a:r>
              <a:rPr lang="en-US" altLang="zh-TW" sz="4000" i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</a:rPr>
              <a:t> </a:t>
            </a:r>
            <a:r>
              <a:rPr lang="en-US" altLang="zh-TW" sz="4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</a:rPr>
              <a:t>= 1</a:t>
            </a:r>
            <a:r>
              <a:rPr lang="zh-TW" altLang="zh-TW" sz="4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  <a:cs typeface="Times New Roman" panose="02020603050405020304" pitchFamily="18" charset="0"/>
              </a:rPr>
              <a:t>：代表第</a:t>
            </a:r>
            <a:r>
              <a:rPr lang="en-US" altLang="zh-TW" sz="4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lang="en-US" altLang="zh-TW" sz="4000" i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</a:rPr>
              <a:t>d </a:t>
            </a:r>
            <a:r>
              <a:rPr lang="zh-TW" altLang="zh-TW" sz="4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  <a:cs typeface="Times New Roman" panose="02020603050405020304" pitchFamily="18" charset="0"/>
              </a:rPr>
              <a:t>天、第</a:t>
            </a:r>
            <a:r>
              <a:rPr lang="en-US" altLang="zh-TW" sz="4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lang="en-US" altLang="zh-TW" sz="4000" i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</a:rPr>
              <a:t>n </a:t>
            </a:r>
            <a:r>
              <a:rPr lang="zh-TW" altLang="zh-TW" sz="4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  <a:cs typeface="Times New Roman" panose="02020603050405020304" pitchFamily="18" charset="0"/>
              </a:rPr>
              <a:t>位人員休息；若無則為</a:t>
            </a:r>
            <a:r>
              <a:rPr lang="en-US" altLang="zh-TW" sz="4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</a:rPr>
              <a:t>0</a:t>
            </a:r>
            <a:r>
              <a:rPr lang="zh-TW" altLang="zh-TW" sz="40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49" charset="-120"/>
                <a:cs typeface="Times New Roman" panose="02020603050405020304" pitchFamily="18" charset="0"/>
              </a:rPr>
              <a:t>。</a:t>
            </a:r>
            <a:endParaRPr lang="zh-TW" altLang="zh-TW" sz="40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標楷體" panose="03000509000000000000" pitchFamily="49" charset="-12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D7F6BAF6-0F42-FCCD-49EF-4A7BDCC16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C3FB5697-BDB8-B03A-7C45-5D4B8F2486FF}"/>
              </a:ext>
            </a:extLst>
          </p:cNvPr>
          <p:cNvSpPr txBox="1"/>
          <p:nvPr/>
        </p:nvSpPr>
        <p:spPr>
          <a:xfrm>
            <a:off x="990600" y="432197"/>
            <a:ext cx="6320402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DFKai-SB" panose="03000509000000000000" pitchFamily="49" charset="-120"/>
                <a:ea typeface="DFKai-SB" panose="03000509000000000000" pitchFamily="49" charset="-120"/>
                <a:cs typeface="DFKai-SB" panose="03000509000000000000" pitchFamily="49" charset="-120"/>
              </a:rPr>
              <a:t>階段一排班</a:t>
            </a:r>
            <a:endParaRPr lang="en-US" sz="8000" b="1" dirty="0">
              <a:solidFill>
                <a:schemeClr val="tx2">
                  <a:lumMod val="60000"/>
                  <a:lumOff val="40000"/>
                </a:schemeClr>
              </a:solidFill>
              <a:latin typeface="DFKai-SB" panose="03000509000000000000" pitchFamily="49" charset="-120"/>
              <a:ea typeface="DFKai-SB" panose="03000509000000000000" pitchFamily="49" charset="-120"/>
              <a:cs typeface="DFKai-SB" panose="03000509000000000000" pitchFamily="49" charset="-120"/>
            </a:endParaRPr>
          </a:p>
        </p:txBody>
      </p:sp>
      <p:sp>
        <p:nvSpPr>
          <p:cNvPr id="17" name="AutoShape 6">
            <a:extLst>
              <a:ext uri="{FF2B5EF4-FFF2-40B4-BE49-F238E27FC236}">
                <a16:creationId xmlns:a16="http://schemas.microsoft.com/office/drawing/2014/main" id="{45C29937-F50E-1B8D-B812-0A0F87E4716E}"/>
              </a:ext>
            </a:extLst>
          </p:cNvPr>
          <p:cNvSpPr/>
          <p:nvPr/>
        </p:nvSpPr>
        <p:spPr>
          <a:xfrm>
            <a:off x="-304800" y="10004425"/>
            <a:ext cx="18897600" cy="67525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/>
          <a:lstStyle/>
          <a:p>
            <a:endParaRPr lang="zh-TW" altLang="en-US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26F6CA13-E4FA-85A1-4F19-270A1010F92D}"/>
              </a:ext>
            </a:extLst>
          </p:cNvPr>
          <p:cNvCxnSpPr/>
          <p:nvPr/>
        </p:nvCxnSpPr>
        <p:spPr>
          <a:xfrm>
            <a:off x="-304800" y="9791700"/>
            <a:ext cx="19202400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>
            <a:extLst>
              <a:ext uri="{FF2B5EF4-FFF2-40B4-BE49-F238E27FC236}">
                <a16:creationId xmlns:a16="http://schemas.microsoft.com/office/drawing/2014/main" id="{BA7F8AE3-E52D-7757-C1E9-4C6B99BDAAAC}"/>
              </a:ext>
            </a:extLst>
          </p:cNvPr>
          <p:cNvSpPr txBox="1"/>
          <p:nvPr/>
        </p:nvSpPr>
        <p:spPr>
          <a:xfrm>
            <a:off x="990600" y="1638300"/>
            <a:ext cx="15925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225" algn="just">
              <a:lnSpc>
                <a:spcPct val="150000"/>
              </a:lnSpc>
            </a:pPr>
            <a:r>
              <a:rPr lang="zh-TW" altLang="en-US" sz="4000" b="1" kern="1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標楷體" panose="03000509000000000000" pitchFamily="49" charset="-120"/>
              </a:rPr>
              <a:t>目標式</a:t>
            </a:r>
            <a:endParaRPr kumimoji="1" lang="en-US" altLang="zh-TW" sz="3600" b="1" kern="100"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ea typeface="標楷體" panose="03000509000000000000" pitchFamily="49" charset="-120"/>
            </a:endParaRPr>
          </a:p>
          <a:p>
            <a:pPr marL="479425" lvl="1" algn="just"/>
            <a:r>
              <a:rPr kumimoji="1" lang="zh-TW" altLang="en-US" sz="3600" kern="100" dirty="0">
                <a:latin typeface="Times New Roman" panose="02020603050405020304" pitchFamily="18" charset="0"/>
                <a:ea typeface="標楷體" panose="03000509000000000000" pitchFamily="49" charset="-120"/>
              </a:rPr>
              <a:t>最小化一週排班人員</a:t>
            </a:r>
            <a:endParaRPr lang="en-US" altLang="zh-TW" sz="4000" kern="100" dirty="0">
              <a:latin typeface="Times New Roman" panose="02020603050405020304" pitchFamily="18" charset="0"/>
              <a:ea typeface="標楷體" panose="03000509000000000000" pitchFamily="49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39677808-25C3-B513-A74F-4DF682274F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5898251"/>
                  </p:ext>
                </p:extLst>
              </p:nvPr>
            </p:nvGraphicFramePr>
            <p:xfrm>
              <a:off x="1700244" y="6924306"/>
              <a:ext cx="15223777" cy="6096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512867">
                      <a:extLst>
                        <a:ext uri="{9D8B030D-6E8A-4147-A177-3AD203B41FA5}">
                          <a16:colId xmlns:a16="http://schemas.microsoft.com/office/drawing/2014/main" val="2953288019"/>
                        </a:ext>
                      </a:extLst>
                    </a:gridCol>
                    <a:gridCol w="6007359">
                      <a:extLst>
                        <a:ext uri="{9D8B030D-6E8A-4147-A177-3AD203B41FA5}">
                          <a16:colId xmlns:a16="http://schemas.microsoft.com/office/drawing/2014/main" val="3471853016"/>
                        </a:ext>
                      </a:extLst>
                    </a:gridCol>
                    <a:gridCol w="1703551">
                      <a:extLst>
                        <a:ext uri="{9D8B030D-6E8A-4147-A177-3AD203B41FA5}">
                          <a16:colId xmlns:a16="http://schemas.microsoft.com/office/drawing/2014/main" val="3060194720"/>
                        </a:ext>
                      </a:extLst>
                    </a:gridCol>
                  </a:tblGrid>
                  <a:tr h="51181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4000" b="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4000" b="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US" sz="4000" b="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4000" b="0" i="1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TW" sz="4000" b="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b="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4000" b="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US" sz="4000" b="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4000" b="0" i="1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zh-TW" sz="4000" b="0" i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4000" b="0" i="1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∀ </m:t>
                                </m:r>
                                <m:r>
                                  <a:rPr lang="en-US" sz="4000" b="0" i="1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zh-TW" sz="4000" b="0" i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40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(1.2)</a:t>
                          </a:r>
                          <a:endParaRPr lang="zh-TW" sz="40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877275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39677808-25C3-B513-A74F-4DF682274F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5898251"/>
                  </p:ext>
                </p:extLst>
              </p:nvPr>
            </p:nvGraphicFramePr>
            <p:xfrm>
              <a:off x="1700244" y="6924306"/>
              <a:ext cx="15223777" cy="6096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512867">
                      <a:extLst>
                        <a:ext uri="{9D8B030D-6E8A-4147-A177-3AD203B41FA5}">
                          <a16:colId xmlns:a16="http://schemas.microsoft.com/office/drawing/2014/main" val="2953288019"/>
                        </a:ext>
                      </a:extLst>
                    </a:gridCol>
                    <a:gridCol w="6007359">
                      <a:extLst>
                        <a:ext uri="{9D8B030D-6E8A-4147-A177-3AD203B41FA5}">
                          <a16:colId xmlns:a16="http://schemas.microsoft.com/office/drawing/2014/main" val="3471853016"/>
                        </a:ext>
                      </a:extLst>
                    </a:gridCol>
                    <a:gridCol w="1703551">
                      <a:extLst>
                        <a:ext uri="{9D8B030D-6E8A-4147-A177-3AD203B41FA5}">
                          <a16:colId xmlns:a16="http://schemas.microsoft.com/office/drawing/2014/main" val="3060194720"/>
                        </a:ext>
                      </a:extLst>
                    </a:gridCol>
                  </a:tblGrid>
                  <a:tr h="6096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69" t="-26531" r="-103041" b="-48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25105" t="-26531" r="-28692" b="-48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40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(1.2)</a:t>
                          </a:r>
                          <a:endParaRPr lang="zh-TW" sz="40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8772751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0C22E373-6CA3-D054-04C9-DCF56CF21C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6425365"/>
                  </p:ext>
                </p:extLst>
              </p:nvPr>
            </p:nvGraphicFramePr>
            <p:xfrm>
              <a:off x="1692624" y="3420684"/>
              <a:ext cx="15223776" cy="154228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699403">
                      <a:extLst>
                        <a:ext uri="{9D8B030D-6E8A-4147-A177-3AD203B41FA5}">
                          <a16:colId xmlns:a16="http://schemas.microsoft.com/office/drawing/2014/main" val="504686377"/>
                        </a:ext>
                      </a:extLst>
                    </a:gridCol>
                    <a:gridCol w="3130133">
                      <a:extLst>
                        <a:ext uri="{9D8B030D-6E8A-4147-A177-3AD203B41FA5}">
                          <a16:colId xmlns:a16="http://schemas.microsoft.com/office/drawing/2014/main" val="4141877586"/>
                        </a:ext>
                      </a:extLst>
                    </a:gridCol>
                    <a:gridCol w="5394240">
                      <a:extLst>
                        <a:ext uri="{9D8B030D-6E8A-4147-A177-3AD203B41FA5}">
                          <a16:colId xmlns:a16="http://schemas.microsoft.com/office/drawing/2014/main" val="836835426"/>
                        </a:ext>
                      </a:extLst>
                    </a:gridCol>
                  </a:tblGrid>
                  <a:tr h="51181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3600" b="0" i="1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𝑀𝑖𝑛</m:t>
                                </m:r>
                                <m:r>
                                  <a:rPr lang="en-US" sz="3600" b="0" i="1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zh-TW" sz="3600" b="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3600" b="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3600" b="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3600" b="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  <m:e>
                                    <m:nary>
                                      <m:naryPr>
                                        <m:chr m:val="∑"/>
                                        <m:limLoc m:val="undOvr"/>
                                        <m:ctrlPr>
                                          <a:rPr lang="zh-TW" sz="3600" b="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sz="3600" b="0" i="1" kern="1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en-US" sz="3600" b="0" i="1" kern="1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=1</m:t>
                                        </m:r>
                                      </m:sub>
                                      <m:sup>
                                        <m:r>
                                          <a:rPr lang="en-US" sz="3600" b="0" i="1" kern="1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9</m:t>
                                        </m:r>
                                      </m:sup>
                                      <m:e>
                                        <m:nary>
                                          <m:naryPr>
                                            <m:chr m:val="∑"/>
                                            <m:limLoc m:val="undOvr"/>
                                            <m:ctrlPr>
                                              <a:rPr lang="zh-TW" sz="3600" b="0" i="1" kern="1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n-US" sz="3600" b="0" i="1" kern="10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  <m:r>
                                              <a:rPr lang="en-US" sz="3600" b="0" i="1" kern="10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=1</m:t>
                                            </m:r>
                                          </m:sub>
                                          <m:sup>
                                            <m:r>
                                              <a:rPr lang="en-US" sz="3600" b="0" i="1" kern="10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7</m:t>
                                            </m:r>
                                          </m:sup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zh-TW" sz="3600" b="0" i="1" kern="1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3600" b="0" i="1" kern="10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3600" b="0" i="1" kern="10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𝑑𝑏𝑛</m:t>
                                                </m:r>
                                              </m:sub>
                                            </m:sSub>
                                          </m:e>
                                        </m:nary>
                                      </m:e>
                                    </m:nary>
                                  </m:e>
                                </m:nary>
                              </m:oMath>
                            </m:oMathPara>
                          </a14:m>
                          <a:endParaRPr lang="zh-TW" sz="3600" b="0" i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i="1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zh-TW" sz="3600" b="0" i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(1.1)</a:t>
                          </a:r>
                          <a:endParaRPr lang="zh-TW" sz="36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89379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0C22E373-6CA3-D054-04C9-DCF56CF21C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6425365"/>
                  </p:ext>
                </p:extLst>
              </p:nvPr>
            </p:nvGraphicFramePr>
            <p:xfrm>
              <a:off x="1692624" y="3420684"/>
              <a:ext cx="15223776" cy="154228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699403">
                      <a:extLst>
                        <a:ext uri="{9D8B030D-6E8A-4147-A177-3AD203B41FA5}">
                          <a16:colId xmlns:a16="http://schemas.microsoft.com/office/drawing/2014/main" val="504686377"/>
                        </a:ext>
                      </a:extLst>
                    </a:gridCol>
                    <a:gridCol w="3130133">
                      <a:extLst>
                        <a:ext uri="{9D8B030D-6E8A-4147-A177-3AD203B41FA5}">
                          <a16:colId xmlns:a16="http://schemas.microsoft.com/office/drawing/2014/main" val="4141877586"/>
                        </a:ext>
                      </a:extLst>
                    </a:gridCol>
                    <a:gridCol w="5394240">
                      <a:extLst>
                        <a:ext uri="{9D8B030D-6E8A-4147-A177-3AD203B41FA5}">
                          <a16:colId xmlns:a16="http://schemas.microsoft.com/office/drawing/2014/main" val="836835426"/>
                        </a:ext>
                      </a:extLst>
                    </a:gridCol>
                  </a:tblGrid>
                  <a:tr h="1542288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89" t="-116393" r="-127652" b="-1803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i="1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zh-TW" sz="3600" b="0" i="1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36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(1.1)</a:t>
                          </a:r>
                          <a:endParaRPr lang="zh-TW" sz="36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893796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7D0C2FB1-575B-473A-3544-639708B961D7}"/>
              </a:ext>
            </a:extLst>
          </p:cNvPr>
          <p:cNvSpPr txBox="1"/>
          <p:nvPr/>
        </p:nvSpPr>
        <p:spPr>
          <a:xfrm>
            <a:off x="990600" y="5186371"/>
            <a:ext cx="15925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225" algn="just">
              <a:lnSpc>
                <a:spcPct val="150000"/>
              </a:lnSpc>
            </a:pPr>
            <a:r>
              <a:rPr lang="zh-TW" altLang="en-US" sz="4000" b="1" kern="1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標楷體" panose="03000509000000000000" pitchFamily="49" charset="-120"/>
              </a:rPr>
              <a:t>限制式</a:t>
            </a:r>
            <a:endParaRPr lang="en-US" altLang="zh-TW" sz="4000" b="1" kern="100" dirty="0">
              <a:solidFill>
                <a:schemeClr val="tx2">
                  <a:lumMod val="60000"/>
                  <a:lumOff val="40000"/>
                </a:schemeClr>
              </a:solidFill>
              <a:latin typeface="Times New Roman" panose="02020603050405020304" pitchFamily="18" charset="0"/>
              <a:ea typeface="標楷體" panose="03000509000000000000" pitchFamily="49" charset="-120"/>
            </a:endParaRPr>
          </a:p>
          <a:p>
            <a:pPr marL="479425" lvl="1" algn="just"/>
            <a:r>
              <a:rPr lang="zh-TW" altLang="zh-TW" sz="3600" kern="0" dirty="0">
                <a:effectLst/>
                <a:latin typeface="Times New Roman" panose="02020603050405020304" pitchFamily="18" charset="0"/>
                <a:ea typeface="標楷體" panose="03000509000000000000" pitchFamily="49" charset="-120"/>
                <a:cs typeface="新細明體" panose="02020500000000000000" pitchFamily="18" charset="-120"/>
              </a:rPr>
              <a:t>限制式</a:t>
            </a:r>
            <a:r>
              <a:rPr lang="en-US" altLang="zh-TW" sz="3600" kern="0" dirty="0">
                <a:effectLst/>
                <a:latin typeface="Times New Roman" panose="02020603050405020304" pitchFamily="18" charset="0"/>
                <a:ea typeface="標楷體" panose="03000509000000000000" pitchFamily="49" charset="-120"/>
                <a:cs typeface="新細明體" panose="02020500000000000000" pitchFamily="18" charset="-120"/>
              </a:rPr>
              <a:t>(</a:t>
            </a:r>
            <a:r>
              <a:rPr lang="en-US" altLang="zh-TW" sz="3600" kern="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1.</a:t>
            </a:r>
            <a:r>
              <a:rPr lang="en-US" altLang="zh-TW" sz="3600" kern="0" dirty="0">
                <a:effectLst/>
                <a:latin typeface="Times New Roman" panose="02020603050405020304" pitchFamily="18" charset="0"/>
                <a:ea typeface="標楷體" panose="03000509000000000000" pitchFamily="49" charset="-120"/>
                <a:cs typeface="新細明體" panose="02020500000000000000" pitchFamily="18" charset="-120"/>
              </a:rPr>
              <a:t>2)</a:t>
            </a:r>
            <a:r>
              <a:rPr lang="zh-TW" altLang="en-US" sz="3600" kern="0" dirty="0">
                <a:latin typeface="Times New Roman" panose="02020603050405020304" pitchFamily="18" charset="0"/>
                <a:ea typeface="標楷體" panose="03000509000000000000" pitchFamily="49" charset="-120"/>
                <a:cs typeface="新細明體" panose="02020500000000000000" pitchFamily="18" charset="-120"/>
              </a:rPr>
              <a:t>：</a:t>
            </a:r>
            <a:r>
              <a:rPr lang="zh-TW" altLang="zh-TW" sz="3600" kern="0" dirty="0">
                <a:effectLst/>
                <a:latin typeface="Times New Roman" panose="02020603050405020304" pitchFamily="18" charset="0"/>
                <a:ea typeface="標楷體" panose="03000509000000000000" pitchFamily="49" charset="-120"/>
                <a:cs typeface="新細明體" panose="02020500000000000000" pitchFamily="18" charset="-120"/>
              </a:rPr>
              <a:t>每人週六值班或休息</a:t>
            </a:r>
            <a:r>
              <a:rPr lang="zh-TW" altLang="zh-TW" sz="3600" dirty="0">
                <a:effectLst/>
              </a:rPr>
              <a:t> </a:t>
            </a:r>
            <a:endParaRPr lang="en-US" altLang="zh-TW" sz="3600" kern="100" dirty="0">
              <a:latin typeface="Times New Roman" panose="02020603050405020304" pitchFamily="18" charset="0"/>
              <a:ea typeface="標楷體" panose="03000509000000000000" pitchFamily="49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>
                <a:extLst>
                  <a:ext uri="{FF2B5EF4-FFF2-40B4-BE49-F238E27FC236}">
                    <a16:creationId xmlns:a16="http://schemas.microsoft.com/office/drawing/2014/main" id="{02BEC526-CCB3-1F7B-5668-1AA399E29B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2545634"/>
                  </p:ext>
                </p:extLst>
              </p:nvPr>
            </p:nvGraphicFramePr>
            <p:xfrm>
              <a:off x="1692624" y="8724900"/>
              <a:ext cx="15231398" cy="6096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516627">
                      <a:extLst>
                        <a:ext uri="{9D8B030D-6E8A-4147-A177-3AD203B41FA5}">
                          <a16:colId xmlns:a16="http://schemas.microsoft.com/office/drawing/2014/main" val="1396730793"/>
                        </a:ext>
                      </a:extLst>
                    </a:gridCol>
                    <a:gridCol w="6010366">
                      <a:extLst>
                        <a:ext uri="{9D8B030D-6E8A-4147-A177-3AD203B41FA5}">
                          <a16:colId xmlns:a16="http://schemas.microsoft.com/office/drawing/2014/main" val="4168966896"/>
                        </a:ext>
                      </a:extLst>
                    </a:gridCol>
                    <a:gridCol w="1704405">
                      <a:extLst>
                        <a:ext uri="{9D8B030D-6E8A-4147-A177-3AD203B41FA5}">
                          <a16:colId xmlns:a16="http://schemas.microsoft.com/office/drawing/2014/main" val="930064009"/>
                        </a:ext>
                      </a:extLst>
                    </a:gridCol>
                  </a:tblGrid>
                  <a:tr h="51181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40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69</m:t>
                                    </m:r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40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zh-TW" sz="4000" i="1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40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40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∀ </m:t>
                                </m:r>
                                <m:r>
                                  <a:rPr lang="en-US" sz="40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zh-TW" sz="40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40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(1.3)</a:t>
                          </a:r>
                          <a:endParaRPr lang="zh-TW" sz="40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875097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>
                <a:extLst>
                  <a:ext uri="{FF2B5EF4-FFF2-40B4-BE49-F238E27FC236}">
                    <a16:creationId xmlns:a16="http://schemas.microsoft.com/office/drawing/2014/main" id="{02BEC526-CCB3-1F7B-5668-1AA399E29B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2545634"/>
                  </p:ext>
                </p:extLst>
              </p:nvPr>
            </p:nvGraphicFramePr>
            <p:xfrm>
              <a:off x="1692624" y="8724900"/>
              <a:ext cx="15231398" cy="6096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516627">
                      <a:extLst>
                        <a:ext uri="{9D8B030D-6E8A-4147-A177-3AD203B41FA5}">
                          <a16:colId xmlns:a16="http://schemas.microsoft.com/office/drawing/2014/main" val="1396730793"/>
                        </a:ext>
                      </a:extLst>
                    </a:gridCol>
                    <a:gridCol w="6010366">
                      <a:extLst>
                        <a:ext uri="{9D8B030D-6E8A-4147-A177-3AD203B41FA5}">
                          <a16:colId xmlns:a16="http://schemas.microsoft.com/office/drawing/2014/main" val="4168966896"/>
                        </a:ext>
                      </a:extLst>
                    </a:gridCol>
                    <a:gridCol w="1704405">
                      <a:extLst>
                        <a:ext uri="{9D8B030D-6E8A-4147-A177-3AD203B41FA5}">
                          <a16:colId xmlns:a16="http://schemas.microsoft.com/office/drawing/2014/main" val="930064009"/>
                        </a:ext>
                      </a:extLst>
                    </a:gridCol>
                  </a:tblGrid>
                  <a:tr h="6096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69" t="-27083" r="-103041" b="-5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25105" t="-27083" r="-28692" b="-5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40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(1.3)</a:t>
                          </a:r>
                          <a:endParaRPr lang="zh-TW" sz="40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8750972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Rectangle 2">
            <a:extLst>
              <a:ext uri="{FF2B5EF4-FFF2-40B4-BE49-F238E27FC236}">
                <a16:creationId xmlns:a16="http://schemas.microsoft.com/office/drawing/2014/main" id="{3D0CE38A-4528-9650-BE2F-300349063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7865845"/>
            <a:ext cx="730392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06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新細明體" panose="02020500000000000000" pitchFamily="18" charset="-120"/>
              </a:rPr>
              <a:t>限制式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(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3)</a:t>
            </a:r>
            <a:r>
              <a:rPr lang="zh-TW" altLang="en-US" sz="36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：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新細明體" panose="02020500000000000000" pitchFamily="18" charset="-120"/>
              </a:rPr>
              <a:t>週六上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新細明體" panose="02020500000000000000" pitchFamily="18" charset="-120"/>
              </a:rPr>
              <a:t> </a:t>
            </a:r>
            <a:r>
              <a:rPr kumimoji="0" lang="zh-TW" altLang="zh-TW" sz="3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I</a:t>
            </a:r>
            <a:r>
              <a:rPr kumimoji="0" lang="zh-TW" altLang="en-US" sz="3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新細明體" panose="02020500000000000000" pitchFamily="18" charset="-120"/>
              </a:rPr>
              <a:t>班的人員。</a:t>
            </a:r>
            <a:endParaRPr kumimoji="0" lang="zh-TW" altLang="zh-TW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D7F6BAF6-0F42-FCCD-49EF-4A7BDCC16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7" name="AutoShape 6">
            <a:extLst>
              <a:ext uri="{FF2B5EF4-FFF2-40B4-BE49-F238E27FC236}">
                <a16:creationId xmlns:a16="http://schemas.microsoft.com/office/drawing/2014/main" id="{45C29937-F50E-1B8D-B812-0A0F87E4716E}"/>
              </a:ext>
            </a:extLst>
          </p:cNvPr>
          <p:cNvSpPr/>
          <p:nvPr/>
        </p:nvSpPr>
        <p:spPr>
          <a:xfrm>
            <a:off x="-304800" y="10004425"/>
            <a:ext cx="18897600" cy="67525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/>
          <a:lstStyle/>
          <a:p>
            <a:endParaRPr lang="zh-TW" altLang="en-US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26F6CA13-E4FA-85A1-4F19-270A1010F92D}"/>
              </a:ext>
            </a:extLst>
          </p:cNvPr>
          <p:cNvCxnSpPr/>
          <p:nvPr/>
        </p:nvCxnSpPr>
        <p:spPr>
          <a:xfrm>
            <a:off x="-304800" y="9791700"/>
            <a:ext cx="19202400" cy="0"/>
          </a:xfrm>
          <a:prstGeom prst="line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575F942D-CBC6-FF67-FCB5-BF85528117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0899377"/>
                  </p:ext>
                </p:extLst>
              </p:nvPr>
            </p:nvGraphicFramePr>
            <p:xfrm>
              <a:off x="1692624" y="1436695"/>
              <a:ext cx="15231398" cy="6096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512959">
                      <a:extLst>
                        <a:ext uri="{9D8B030D-6E8A-4147-A177-3AD203B41FA5}">
                          <a16:colId xmlns:a16="http://schemas.microsoft.com/office/drawing/2014/main" val="3181326846"/>
                        </a:ext>
                      </a:extLst>
                    </a:gridCol>
                    <a:gridCol w="6014035">
                      <a:extLst>
                        <a:ext uri="{9D8B030D-6E8A-4147-A177-3AD203B41FA5}">
                          <a16:colId xmlns:a16="http://schemas.microsoft.com/office/drawing/2014/main" val="2957878962"/>
                        </a:ext>
                      </a:extLst>
                    </a:gridCol>
                    <a:gridCol w="1704404">
                      <a:extLst>
                        <a:ext uri="{9D8B030D-6E8A-4147-A177-3AD203B41FA5}">
                          <a16:colId xmlns:a16="http://schemas.microsoft.com/office/drawing/2014/main" val="4046545902"/>
                        </a:ext>
                      </a:extLst>
                    </a:gridCol>
                  </a:tblGrid>
                  <a:tr h="51181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40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𝑏𝑛</m:t>
                                    </m:r>
                                  </m:sub>
                                </m:sSub>
                                <m:r>
                                  <a:rPr lang="en-US" sz="40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zh-TW" sz="40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40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∀ </m:t>
                                </m:r>
                                <m:r>
                                  <a:rPr lang="en-US" sz="40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40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40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40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≠9, ∀ </m:t>
                                </m:r>
                                <m:r>
                                  <a:rPr lang="en-US" sz="40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zh-TW" sz="40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40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(1.4)</a:t>
                          </a:r>
                          <a:endParaRPr lang="zh-TW" sz="40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813304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575F942D-CBC6-FF67-FCB5-BF85528117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0899377"/>
                  </p:ext>
                </p:extLst>
              </p:nvPr>
            </p:nvGraphicFramePr>
            <p:xfrm>
              <a:off x="1692624" y="1436695"/>
              <a:ext cx="15231398" cy="6096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512959">
                      <a:extLst>
                        <a:ext uri="{9D8B030D-6E8A-4147-A177-3AD203B41FA5}">
                          <a16:colId xmlns:a16="http://schemas.microsoft.com/office/drawing/2014/main" val="3181326846"/>
                        </a:ext>
                      </a:extLst>
                    </a:gridCol>
                    <a:gridCol w="6014035">
                      <a:extLst>
                        <a:ext uri="{9D8B030D-6E8A-4147-A177-3AD203B41FA5}">
                          <a16:colId xmlns:a16="http://schemas.microsoft.com/office/drawing/2014/main" val="2957878962"/>
                        </a:ext>
                      </a:extLst>
                    </a:gridCol>
                    <a:gridCol w="1704404">
                      <a:extLst>
                        <a:ext uri="{9D8B030D-6E8A-4147-A177-3AD203B41FA5}">
                          <a16:colId xmlns:a16="http://schemas.microsoft.com/office/drawing/2014/main" val="4046545902"/>
                        </a:ext>
                      </a:extLst>
                    </a:gridCol>
                  </a:tblGrid>
                  <a:tr h="6096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69" t="-26531" r="-103041" b="-48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25105" t="-26531" r="-28692" b="-48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40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(1.4)</a:t>
                          </a:r>
                          <a:endParaRPr lang="zh-TW" sz="40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813304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ctangle 1">
            <a:extLst>
              <a:ext uri="{FF2B5EF4-FFF2-40B4-BE49-F238E27FC236}">
                <a16:creationId xmlns:a16="http://schemas.microsoft.com/office/drawing/2014/main" id="{419CB9A1-E615-03CA-95A9-28B771E284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165" y="576286"/>
            <a:ext cx="1114920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限制式(1.4)</a:t>
            </a:r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：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週六沒有人員上除了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I</a:t>
            </a:r>
            <a:r>
              <a:rPr kumimoji="0" lang="zh-TW" altLang="en-US" sz="3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班以外的班別。</a:t>
            </a:r>
            <a:endParaRPr kumimoji="0" lang="zh-TW" altLang="zh-TW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E5AB7076-D149-DBD7-6350-10D5D9B8CE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7050383"/>
                  </p:ext>
                </p:extLst>
              </p:nvPr>
            </p:nvGraphicFramePr>
            <p:xfrm>
              <a:off x="1691988" y="3469817"/>
              <a:ext cx="15231397" cy="6096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514791">
                      <a:extLst>
                        <a:ext uri="{9D8B030D-6E8A-4147-A177-3AD203B41FA5}">
                          <a16:colId xmlns:a16="http://schemas.microsoft.com/office/drawing/2014/main" val="1848769016"/>
                        </a:ext>
                      </a:extLst>
                    </a:gridCol>
                    <a:gridCol w="6012201">
                      <a:extLst>
                        <a:ext uri="{9D8B030D-6E8A-4147-A177-3AD203B41FA5}">
                          <a16:colId xmlns:a16="http://schemas.microsoft.com/office/drawing/2014/main" val="751737790"/>
                        </a:ext>
                      </a:extLst>
                    </a:gridCol>
                    <a:gridCol w="1704405">
                      <a:extLst>
                        <a:ext uri="{9D8B030D-6E8A-4147-A177-3AD203B41FA5}">
                          <a16:colId xmlns:a16="http://schemas.microsoft.com/office/drawing/2014/main" val="3626569057"/>
                        </a:ext>
                      </a:extLst>
                    </a:gridCol>
                  </a:tblGrid>
                  <a:tr h="51181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40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40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zh-TW" sz="40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40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∀ </m:t>
                                </m:r>
                                <m:r>
                                  <a:rPr lang="en-US" sz="40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zh-TW" sz="40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40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(1.5)</a:t>
                          </a:r>
                          <a:endParaRPr lang="zh-TW" sz="40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443940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E5AB7076-D149-DBD7-6350-10D5D9B8CE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7050383"/>
                  </p:ext>
                </p:extLst>
              </p:nvPr>
            </p:nvGraphicFramePr>
            <p:xfrm>
              <a:off x="1691988" y="3469817"/>
              <a:ext cx="15231397" cy="6096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514791">
                      <a:extLst>
                        <a:ext uri="{9D8B030D-6E8A-4147-A177-3AD203B41FA5}">
                          <a16:colId xmlns:a16="http://schemas.microsoft.com/office/drawing/2014/main" val="1848769016"/>
                        </a:ext>
                      </a:extLst>
                    </a:gridCol>
                    <a:gridCol w="6012201">
                      <a:extLst>
                        <a:ext uri="{9D8B030D-6E8A-4147-A177-3AD203B41FA5}">
                          <a16:colId xmlns:a16="http://schemas.microsoft.com/office/drawing/2014/main" val="751737790"/>
                        </a:ext>
                      </a:extLst>
                    </a:gridCol>
                    <a:gridCol w="1704405">
                      <a:extLst>
                        <a:ext uri="{9D8B030D-6E8A-4147-A177-3AD203B41FA5}">
                          <a16:colId xmlns:a16="http://schemas.microsoft.com/office/drawing/2014/main" val="3626569057"/>
                        </a:ext>
                      </a:extLst>
                    </a:gridCol>
                  </a:tblGrid>
                  <a:tr h="6096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69" t="-24490" r="-103041" b="-48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25105" t="-24490" r="-28692" b="-48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40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(1.5)</a:t>
                          </a:r>
                          <a:endParaRPr lang="zh-TW" sz="40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4439408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ctangle 2">
            <a:extLst>
              <a:ext uri="{FF2B5EF4-FFF2-40B4-BE49-F238E27FC236}">
                <a16:creationId xmlns:a16="http://schemas.microsoft.com/office/drawing/2014/main" id="{8971AC45-7F7B-B8B3-39A0-3D5963832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164" y="2591119"/>
            <a:ext cx="1168781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限制式(1.5)</a:t>
            </a:r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：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週日所有人員都休息。</a:t>
            </a:r>
            <a:endParaRPr kumimoji="0" lang="zh-TW" altLang="zh-TW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>
                <a:extLst>
                  <a:ext uri="{FF2B5EF4-FFF2-40B4-BE49-F238E27FC236}">
                    <a16:creationId xmlns:a16="http://schemas.microsoft.com/office/drawing/2014/main" id="{5BC1BB86-98BB-2B57-8DD0-139E2C4AF2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0873343"/>
                  </p:ext>
                </p:extLst>
              </p:nvPr>
            </p:nvGraphicFramePr>
            <p:xfrm>
              <a:off x="1691988" y="5485009"/>
              <a:ext cx="15231396" cy="6096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514792">
                      <a:extLst>
                        <a:ext uri="{9D8B030D-6E8A-4147-A177-3AD203B41FA5}">
                          <a16:colId xmlns:a16="http://schemas.microsoft.com/office/drawing/2014/main" val="621347966"/>
                        </a:ext>
                      </a:extLst>
                    </a:gridCol>
                    <a:gridCol w="6012200">
                      <a:extLst>
                        <a:ext uri="{9D8B030D-6E8A-4147-A177-3AD203B41FA5}">
                          <a16:colId xmlns:a16="http://schemas.microsoft.com/office/drawing/2014/main" val="1830623257"/>
                        </a:ext>
                      </a:extLst>
                    </a:gridCol>
                    <a:gridCol w="1704404">
                      <a:extLst>
                        <a:ext uri="{9D8B030D-6E8A-4147-A177-3AD203B41FA5}">
                          <a16:colId xmlns:a16="http://schemas.microsoft.com/office/drawing/2014/main" val="2282903885"/>
                        </a:ext>
                      </a:extLst>
                    </a:gridCol>
                  </a:tblGrid>
                  <a:tr h="51181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40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𝑏𝑛</m:t>
                                    </m:r>
                                  </m:sub>
                                </m:sSub>
                                <m:r>
                                  <a:rPr lang="en-US" sz="40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zh-TW" sz="40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40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∀ </m:t>
                                </m:r>
                                <m:r>
                                  <a:rPr lang="en-US" sz="40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40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40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zh-TW" sz="40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40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(1.6)</a:t>
                          </a:r>
                          <a:endParaRPr lang="zh-TW" sz="40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638512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>
                <a:extLst>
                  <a:ext uri="{FF2B5EF4-FFF2-40B4-BE49-F238E27FC236}">
                    <a16:creationId xmlns:a16="http://schemas.microsoft.com/office/drawing/2014/main" id="{5BC1BB86-98BB-2B57-8DD0-139E2C4AF2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0873343"/>
                  </p:ext>
                </p:extLst>
              </p:nvPr>
            </p:nvGraphicFramePr>
            <p:xfrm>
              <a:off x="1691988" y="5485009"/>
              <a:ext cx="15231396" cy="6096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514792">
                      <a:extLst>
                        <a:ext uri="{9D8B030D-6E8A-4147-A177-3AD203B41FA5}">
                          <a16:colId xmlns:a16="http://schemas.microsoft.com/office/drawing/2014/main" val="621347966"/>
                        </a:ext>
                      </a:extLst>
                    </a:gridCol>
                    <a:gridCol w="6012200">
                      <a:extLst>
                        <a:ext uri="{9D8B030D-6E8A-4147-A177-3AD203B41FA5}">
                          <a16:colId xmlns:a16="http://schemas.microsoft.com/office/drawing/2014/main" val="1830623257"/>
                        </a:ext>
                      </a:extLst>
                    </a:gridCol>
                    <a:gridCol w="1704404">
                      <a:extLst>
                        <a:ext uri="{9D8B030D-6E8A-4147-A177-3AD203B41FA5}">
                          <a16:colId xmlns:a16="http://schemas.microsoft.com/office/drawing/2014/main" val="2282903885"/>
                        </a:ext>
                      </a:extLst>
                    </a:gridCol>
                  </a:tblGrid>
                  <a:tr h="6096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69" t="-24490" r="-103041" b="-510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25105" t="-24490" r="-28692" b="-510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40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(1.6)</a:t>
                          </a:r>
                          <a:endParaRPr lang="zh-TW" sz="40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638512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Rectangle 3">
            <a:extLst>
              <a:ext uri="{FF2B5EF4-FFF2-40B4-BE49-F238E27FC236}">
                <a16:creationId xmlns:a16="http://schemas.microsoft.com/office/drawing/2014/main" id="{87A37F3C-9A6C-E75B-8A85-4EE2B5EF0A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164" y="4625954"/>
            <a:ext cx="1165733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限制式(1.6)</a:t>
            </a:r>
            <a:r>
              <a:rPr kumimoji="0" lang="zh-TW" altLang="en-US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：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週日沒有人員上班。</a:t>
            </a:r>
            <a:endParaRPr kumimoji="0" lang="zh-TW" altLang="zh-TW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>
                <a:extLst>
                  <a:ext uri="{FF2B5EF4-FFF2-40B4-BE49-F238E27FC236}">
                    <a16:creationId xmlns:a16="http://schemas.microsoft.com/office/drawing/2014/main" id="{9426233C-F7E6-311E-3F58-0462CDC470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2323915"/>
                  </p:ext>
                </p:extLst>
              </p:nvPr>
            </p:nvGraphicFramePr>
            <p:xfrm>
              <a:off x="1722467" y="7519844"/>
              <a:ext cx="15231397" cy="171030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512957">
                      <a:extLst>
                        <a:ext uri="{9D8B030D-6E8A-4147-A177-3AD203B41FA5}">
                          <a16:colId xmlns:a16="http://schemas.microsoft.com/office/drawing/2014/main" val="1994109160"/>
                        </a:ext>
                      </a:extLst>
                    </a:gridCol>
                    <a:gridCol w="6385576">
                      <a:extLst>
                        <a:ext uri="{9D8B030D-6E8A-4147-A177-3AD203B41FA5}">
                          <a16:colId xmlns:a16="http://schemas.microsoft.com/office/drawing/2014/main" val="497816909"/>
                        </a:ext>
                      </a:extLst>
                    </a:gridCol>
                    <a:gridCol w="1332864">
                      <a:extLst>
                        <a:ext uri="{9D8B030D-6E8A-4147-A177-3AD203B41FA5}">
                          <a16:colId xmlns:a16="http://schemas.microsoft.com/office/drawing/2014/main" val="1816068845"/>
                        </a:ext>
                      </a:extLst>
                    </a:gridCol>
                  </a:tblGrid>
                  <a:tr h="51181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zh-TW" sz="40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40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zh-TW" sz="4000" i="1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4000" kern="1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𝑑𝑏𝑛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sz="40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zh-TW" sz="40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40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∀ </m:t>
                                </m:r>
                                <m:r>
                                  <a:rPr lang="en-US" sz="40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0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40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0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≠6, 7, ∀ </m:t>
                                </m:r>
                                <m:r>
                                  <a:rPr lang="en-US" sz="40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40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40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4000" kern="1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≠3, 6, 9</m:t>
                                </m:r>
                              </m:oMath>
                            </m:oMathPara>
                          </a14:m>
                          <a:endParaRPr lang="zh-TW" sz="4000" kern="100" dirty="0">
                            <a:solidFill>
                              <a:schemeClr val="tx1"/>
                            </a:solidFill>
                            <a:effectLst/>
                            <a:latin typeface="新細明體" panose="02020500000000000000" pitchFamily="18" charset="-120"/>
                            <a:ea typeface="新細明體" panose="02020500000000000000" pitchFamily="18" charset="-120"/>
                            <a:cs typeface="新細明體" panose="02020500000000000000" pitchFamily="18" charset="-12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40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(1.7)</a:t>
                          </a:r>
                          <a:endParaRPr lang="zh-TW" sz="40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573125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>
                <a:extLst>
                  <a:ext uri="{FF2B5EF4-FFF2-40B4-BE49-F238E27FC236}">
                    <a16:creationId xmlns:a16="http://schemas.microsoft.com/office/drawing/2014/main" id="{9426233C-F7E6-311E-3F58-0462CDC470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2323915"/>
                  </p:ext>
                </p:extLst>
              </p:nvPr>
            </p:nvGraphicFramePr>
            <p:xfrm>
              <a:off x="1722467" y="7519844"/>
              <a:ext cx="15231397" cy="171030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512957">
                      <a:extLst>
                        <a:ext uri="{9D8B030D-6E8A-4147-A177-3AD203B41FA5}">
                          <a16:colId xmlns:a16="http://schemas.microsoft.com/office/drawing/2014/main" val="1994109160"/>
                        </a:ext>
                      </a:extLst>
                    </a:gridCol>
                    <a:gridCol w="6385576">
                      <a:extLst>
                        <a:ext uri="{9D8B030D-6E8A-4147-A177-3AD203B41FA5}">
                          <a16:colId xmlns:a16="http://schemas.microsoft.com/office/drawing/2014/main" val="497816909"/>
                        </a:ext>
                      </a:extLst>
                    </a:gridCol>
                    <a:gridCol w="1332864">
                      <a:extLst>
                        <a:ext uri="{9D8B030D-6E8A-4147-A177-3AD203B41FA5}">
                          <a16:colId xmlns:a16="http://schemas.microsoft.com/office/drawing/2014/main" val="1816068845"/>
                        </a:ext>
                      </a:extLst>
                    </a:gridCol>
                  </a:tblGrid>
                  <a:tr h="171030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169" t="-117037" r="-103209" b="-17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117893" t="-117037" r="-21471" b="-17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4000" b="0" kern="1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(1.7)</a:t>
                          </a:r>
                          <a:endParaRPr lang="zh-TW" sz="4000" b="0" kern="1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5731256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Rectangle 4">
            <a:extLst>
              <a:ext uri="{FF2B5EF4-FFF2-40B4-BE49-F238E27FC236}">
                <a16:creationId xmlns:a16="http://schemas.microsoft.com/office/drawing/2014/main" id="{1558DC93-1519-9F8A-9688-4DF732BF7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164" y="6660789"/>
            <a:ext cx="1168781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限制式(1.7)</a:t>
            </a:r>
            <a:r>
              <a:rPr lang="zh-TW" alt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：</a:t>
            </a:r>
            <a:r>
              <a:rPr kumimoji="0" lang="zh-TW" altLang="zh-TW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週一至週五，每人每天只會上一種班別。</a:t>
            </a:r>
            <a:endParaRPr kumimoji="0" lang="zh-TW" altLang="zh-TW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149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2431</Words>
  <Application>Microsoft Macintosh PowerPoint</Application>
  <PresentationFormat>自訂</PresentationFormat>
  <Paragraphs>438</Paragraphs>
  <Slides>32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40" baseType="lpstr">
      <vt:lpstr>Cambria Math</vt:lpstr>
      <vt:lpstr>Calibri</vt:lpstr>
      <vt:lpstr>Wingdings</vt:lpstr>
      <vt:lpstr>新細明體</vt:lpstr>
      <vt:lpstr>DFKai-SB</vt:lpstr>
      <vt:lpstr>Arial</vt:lpstr>
      <vt:lpstr>Times New Roman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邱寶樟</cp:lastModifiedBy>
  <cp:revision>20</cp:revision>
  <dcterms:created xsi:type="dcterms:W3CDTF">2006-08-16T00:00:00Z</dcterms:created>
  <dcterms:modified xsi:type="dcterms:W3CDTF">2023-12-19T04:20:57Z</dcterms:modified>
  <dc:identifier>DAF2fRGFMmk</dc:identifier>
</cp:coreProperties>
</file>